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404" r:id="rId2"/>
    <p:sldId id="411" r:id="rId3"/>
    <p:sldId id="412" r:id="rId4"/>
    <p:sldId id="416" r:id="rId5"/>
    <p:sldId id="413" r:id="rId6"/>
    <p:sldId id="422" r:id="rId7"/>
    <p:sldId id="421" r:id="rId8"/>
    <p:sldId id="420" r:id="rId9"/>
    <p:sldId id="410" r:id="rId10"/>
  </p:sldIdLst>
  <p:sldSz cx="9144000" cy="6858000" type="screen4x3"/>
  <p:notesSz cx="6858000" cy="9144000"/>
  <p:defaultTextStyle>
    <a:defPPr>
      <a:defRPr lang="sv-SE"/>
    </a:defPPr>
    <a:lvl1pPr algn="l" rtl="0" fontAlgn="base">
      <a:spcBef>
        <a:spcPct val="0"/>
      </a:spcBef>
      <a:spcAft>
        <a:spcPct val="0"/>
      </a:spcAft>
      <a:defRPr sz="700" kern="1200">
        <a:solidFill>
          <a:schemeClr val="tx1"/>
        </a:solidFill>
        <a:latin typeface="Arial Narrow" charset="0"/>
        <a:ea typeface="ＭＳ Ｐゴシック" charset="0"/>
        <a:cs typeface="ＭＳ Ｐゴシック" charset="0"/>
      </a:defRPr>
    </a:lvl1pPr>
    <a:lvl2pPr marL="457200" algn="l" rtl="0" fontAlgn="base">
      <a:spcBef>
        <a:spcPct val="0"/>
      </a:spcBef>
      <a:spcAft>
        <a:spcPct val="0"/>
      </a:spcAft>
      <a:defRPr sz="700" kern="1200">
        <a:solidFill>
          <a:schemeClr val="tx1"/>
        </a:solidFill>
        <a:latin typeface="Arial Narrow" charset="0"/>
        <a:ea typeface="ＭＳ Ｐゴシック" charset="0"/>
        <a:cs typeface="ＭＳ Ｐゴシック" charset="0"/>
      </a:defRPr>
    </a:lvl2pPr>
    <a:lvl3pPr marL="914400" algn="l" rtl="0" fontAlgn="base">
      <a:spcBef>
        <a:spcPct val="0"/>
      </a:spcBef>
      <a:spcAft>
        <a:spcPct val="0"/>
      </a:spcAft>
      <a:defRPr sz="700" kern="1200">
        <a:solidFill>
          <a:schemeClr val="tx1"/>
        </a:solidFill>
        <a:latin typeface="Arial Narrow" charset="0"/>
        <a:ea typeface="ＭＳ Ｐゴシック" charset="0"/>
        <a:cs typeface="ＭＳ Ｐゴシック" charset="0"/>
      </a:defRPr>
    </a:lvl3pPr>
    <a:lvl4pPr marL="1371600" algn="l" rtl="0" fontAlgn="base">
      <a:spcBef>
        <a:spcPct val="0"/>
      </a:spcBef>
      <a:spcAft>
        <a:spcPct val="0"/>
      </a:spcAft>
      <a:defRPr sz="700" kern="1200">
        <a:solidFill>
          <a:schemeClr val="tx1"/>
        </a:solidFill>
        <a:latin typeface="Arial Narrow" charset="0"/>
        <a:ea typeface="ＭＳ Ｐゴシック" charset="0"/>
        <a:cs typeface="ＭＳ Ｐゴシック" charset="0"/>
      </a:defRPr>
    </a:lvl4pPr>
    <a:lvl5pPr marL="1828800" algn="l" rtl="0" fontAlgn="base">
      <a:spcBef>
        <a:spcPct val="0"/>
      </a:spcBef>
      <a:spcAft>
        <a:spcPct val="0"/>
      </a:spcAft>
      <a:defRPr sz="700" kern="1200">
        <a:solidFill>
          <a:schemeClr val="tx1"/>
        </a:solidFill>
        <a:latin typeface="Arial Narrow" charset="0"/>
        <a:ea typeface="ＭＳ Ｐゴシック" charset="0"/>
        <a:cs typeface="ＭＳ Ｐゴシック" charset="0"/>
      </a:defRPr>
    </a:lvl5pPr>
    <a:lvl6pPr marL="2286000" algn="l" defTabSz="457200" rtl="0" eaLnBrk="1" latinLnBrk="0" hangingPunct="1">
      <a:defRPr sz="700" kern="1200">
        <a:solidFill>
          <a:schemeClr val="tx1"/>
        </a:solidFill>
        <a:latin typeface="Arial Narrow" charset="0"/>
        <a:ea typeface="ＭＳ Ｐゴシック" charset="0"/>
        <a:cs typeface="ＭＳ Ｐゴシック" charset="0"/>
      </a:defRPr>
    </a:lvl6pPr>
    <a:lvl7pPr marL="2743200" algn="l" defTabSz="457200" rtl="0" eaLnBrk="1" latinLnBrk="0" hangingPunct="1">
      <a:defRPr sz="700" kern="1200">
        <a:solidFill>
          <a:schemeClr val="tx1"/>
        </a:solidFill>
        <a:latin typeface="Arial Narrow" charset="0"/>
        <a:ea typeface="ＭＳ Ｐゴシック" charset="0"/>
        <a:cs typeface="ＭＳ Ｐゴシック" charset="0"/>
      </a:defRPr>
    </a:lvl7pPr>
    <a:lvl8pPr marL="3200400" algn="l" defTabSz="457200" rtl="0" eaLnBrk="1" latinLnBrk="0" hangingPunct="1">
      <a:defRPr sz="700" kern="1200">
        <a:solidFill>
          <a:schemeClr val="tx1"/>
        </a:solidFill>
        <a:latin typeface="Arial Narrow" charset="0"/>
        <a:ea typeface="ＭＳ Ｐゴシック" charset="0"/>
        <a:cs typeface="ＭＳ Ｐゴシック" charset="0"/>
      </a:defRPr>
    </a:lvl8pPr>
    <a:lvl9pPr marL="3657600" algn="l" defTabSz="457200" rtl="0" eaLnBrk="1" latinLnBrk="0" hangingPunct="1">
      <a:defRPr sz="700" kern="1200">
        <a:solidFill>
          <a:schemeClr val="tx1"/>
        </a:solidFill>
        <a:latin typeface="Arial Narrow"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C7"/>
    <a:srgbClr val="FF8000"/>
    <a:srgbClr val="FFFF00"/>
    <a:srgbClr val="FFB259"/>
    <a:srgbClr val="C1F88A"/>
    <a:srgbClr val="FFA9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llanmörkt format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just format 3 - Dekorfärg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autoAdjust="0"/>
    <p:restoredTop sz="80000" autoAdjust="0"/>
  </p:normalViewPr>
  <p:slideViewPr>
    <p:cSldViewPr snapToObjects="1">
      <p:cViewPr varScale="1">
        <p:scale>
          <a:sx n="97" d="100"/>
          <a:sy n="97" d="100"/>
        </p:scale>
        <p:origin x="1656" y="184"/>
      </p:cViewPr>
      <p:guideLst>
        <p:guide orient="horz" pos="2160"/>
        <p:guide pos="2880"/>
      </p:guideLst>
    </p:cSldViewPr>
  </p:slideViewPr>
  <p:outlineViewPr>
    <p:cViewPr>
      <p:scale>
        <a:sx n="33" d="100"/>
        <a:sy n="33" d="100"/>
      </p:scale>
      <p:origin x="0" y="0"/>
    </p:cViewPr>
  </p:outlineViewPr>
  <p:notesTextViewPr>
    <p:cViewPr>
      <p:scale>
        <a:sx n="85" d="100"/>
        <a:sy n="8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S PGothic" charset="0"/>
              </a:defRPr>
            </a:lvl1pPr>
          </a:lstStyle>
          <a:p>
            <a:pPr>
              <a:defRPr/>
            </a:pPr>
            <a:endParaRPr lang="en-GB"/>
          </a:p>
        </p:txBody>
      </p:sp>
      <p:sp>
        <p:nvSpPr>
          <p:cNvPr id="3" name="Platshållare för datum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MS PGothic" charset="0"/>
                <a:cs typeface="MS PGothic" charset="0"/>
              </a:defRPr>
            </a:lvl1pPr>
          </a:lstStyle>
          <a:p>
            <a:pPr>
              <a:defRPr/>
            </a:pPr>
            <a:fld id="{643BBE05-6DF6-BB4F-9E89-FBD940450418}" type="datetime1">
              <a:rPr lang="sv-SE"/>
              <a:pPr>
                <a:defRPr/>
              </a:pPr>
              <a:t>2024-04-19</a:t>
            </a:fld>
            <a:endParaRPr lang="en-GB"/>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S PGothic" charset="0"/>
              </a:defRPr>
            </a:lvl1pPr>
          </a:lstStyle>
          <a:p>
            <a:pPr>
              <a:defRPr/>
            </a:pPr>
            <a:endParaRPr lang="en-GB"/>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MS PGothic" charset="0"/>
                <a:cs typeface="MS PGothic" charset="0"/>
              </a:defRPr>
            </a:lvl1pPr>
          </a:lstStyle>
          <a:p>
            <a:pPr>
              <a:defRPr/>
            </a:pPr>
            <a:fld id="{495B6153-AF00-B141-9E8C-ACBE1418EEBA}" type="slidenum">
              <a:rPr lang="en-GB"/>
              <a:pPr>
                <a:defRPr/>
              </a:pPr>
              <a:t>‹#›</a:t>
            </a:fld>
            <a:endParaRPr lang="en-GB"/>
          </a:p>
        </p:txBody>
      </p:sp>
    </p:spTree>
    <p:extLst>
      <p:ext uri="{BB962C8B-B14F-4D97-AF65-F5344CB8AC3E}">
        <p14:creationId xmlns:p14="http://schemas.microsoft.com/office/powerpoint/2010/main" val="3061090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Narrow" charset="0"/>
                <a:ea typeface="ＭＳ Ｐゴシック" charset="0"/>
                <a:cs typeface="ＭＳ Ｐゴシック" charset="0"/>
              </a:defRPr>
            </a:lvl1pPr>
          </a:lstStyle>
          <a:p>
            <a:pPr>
              <a:defRPr/>
            </a:pPr>
            <a:endParaRPr lang="ru-RU"/>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MS PGothic" charset="0"/>
                <a:cs typeface="MS PGothic" charset="0"/>
              </a:defRPr>
            </a:lvl1pPr>
          </a:lstStyle>
          <a:p>
            <a:pPr>
              <a:defRPr/>
            </a:pPr>
            <a:fld id="{8AFF3677-280D-B447-B53E-CDF2501FA6B2}" type="datetime1">
              <a:rPr lang="sv-SE"/>
              <a:pPr>
                <a:defRPr/>
              </a:pPr>
              <a:t>2024-04-19</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ru-RU"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Narrow" charset="0"/>
                <a:ea typeface="ＭＳ Ｐゴシック" charset="0"/>
                <a:cs typeface="ＭＳ Ｐゴシック" charset="0"/>
              </a:defRPr>
            </a:lvl1pPr>
          </a:lstStyle>
          <a:p>
            <a:pPr>
              <a:defRPr/>
            </a:pPr>
            <a:endParaRPr lang="ru-RU"/>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MS PGothic" charset="0"/>
                <a:cs typeface="MS PGothic" charset="0"/>
              </a:defRPr>
            </a:lvl1pPr>
          </a:lstStyle>
          <a:p>
            <a:pPr>
              <a:defRPr/>
            </a:pPr>
            <a:fld id="{6829526B-D018-1841-BC2B-12130431D50A}" type="slidenum">
              <a:rPr lang="sv-SE"/>
              <a:pPr>
                <a:defRPr/>
              </a:pPr>
              <a:t>‹#›</a:t>
            </a:fld>
            <a:endParaRPr lang="sv-SE"/>
          </a:p>
        </p:txBody>
      </p:sp>
    </p:spTree>
    <p:extLst>
      <p:ext uri="{BB962C8B-B14F-4D97-AF65-F5344CB8AC3E}">
        <p14:creationId xmlns:p14="http://schemas.microsoft.com/office/powerpoint/2010/main" val="218439224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MS PGothic"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noProof="0" dirty="0"/>
              <a:t>Welcome to This seminar in the field of Production development in The Business Coaching Programme.</a:t>
            </a:r>
            <a:r>
              <a:rPr lang="en-GB" baseline="0" noProof="0" dirty="0"/>
              <a:t> My name is </a:t>
            </a:r>
            <a:r>
              <a:rPr lang="en-GB" baseline="0" noProof="0" dirty="0" err="1"/>
              <a:t>Torgny</a:t>
            </a:r>
            <a:r>
              <a:rPr lang="en-GB" baseline="0" noProof="0" dirty="0"/>
              <a:t> Veibäck</a:t>
            </a:r>
            <a:endParaRPr lang="en-GB" noProof="0" dirty="0"/>
          </a:p>
        </p:txBody>
      </p:sp>
      <p:sp>
        <p:nvSpPr>
          <p:cNvPr id="4" name="Platshållare för bildnummer 3"/>
          <p:cNvSpPr>
            <a:spLocks noGrp="1"/>
          </p:cNvSpPr>
          <p:nvPr>
            <p:ph type="sldNum" sz="quarter" idx="10"/>
          </p:nvPr>
        </p:nvSpPr>
        <p:spPr/>
        <p:txBody>
          <a:bodyPr/>
          <a:lstStyle/>
          <a:p>
            <a:pPr>
              <a:defRPr/>
            </a:pPr>
            <a:fld id="{6829526B-D018-1841-BC2B-12130431D50A}" type="slidenum">
              <a:rPr lang="sv-SE" smtClean="0"/>
              <a:pPr>
                <a:defRPr/>
              </a:pPr>
              <a:t>1</a:t>
            </a:fld>
            <a:endParaRPr lang="sv-SE"/>
          </a:p>
        </p:txBody>
      </p:sp>
    </p:spTree>
    <p:extLst>
      <p:ext uri="{BB962C8B-B14F-4D97-AF65-F5344CB8AC3E}">
        <p14:creationId xmlns:p14="http://schemas.microsoft.com/office/powerpoint/2010/main" val="8148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0"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noProof="0" dirty="0">
                <a:latin typeface="Calibri" charset="0"/>
              </a:rPr>
              <a:t>Paul was active in founding new congregations as you know. There were an debate about who was doing what and what are they doing. And Paul makes it clear that it is</a:t>
            </a:r>
            <a:r>
              <a:rPr lang="en-GB" baseline="0" noProof="0" dirty="0">
                <a:latin typeface="Calibri" charset="0"/>
              </a:rPr>
              <a:t> a team work with different duties.: I, Paul planted, </a:t>
            </a:r>
            <a:r>
              <a:rPr lang="en-GB" baseline="0" noProof="0" dirty="0" err="1">
                <a:latin typeface="Calibri" charset="0"/>
              </a:rPr>
              <a:t>Apollos</a:t>
            </a:r>
            <a:r>
              <a:rPr lang="en-GB" baseline="0" noProof="0" dirty="0">
                <a:latin typeface="Calibri" charset="0"/>
              </a:rPr>
              <a:t> watered and God gave the growth. There is a lesson in this.  It’s not one man job. Many duties and skills are needed. And most important: It’s God, the Creator, that gives the growth. We are only workers in the vineyard of the Lord. The same applies to our business. </a:t>
            </a:r>
            <a:r>
              <a:rPr lang="en-GB" noProof="0" dirty="0">
                <a:latin typeface="Calibri" charset="0"/>
              </a:rPr>
              <a:t>We</a:t>
            </a:r>
            <a:r>
              <a:rPr lang="en-GB" baseline="0" noProof="0" dirty="0">
                <a:latin typeface="Calibri" charset="0"/>
              </a:rPr>
              <a:t> are working with our business, involving people to do different duties, and expect results: Good products and services, happy clients and in the end money. Of cause the result is not always as good as we wanted. Is God mad at us? Or have we not made our job good enough? Classical question. We need to develop our way of production. Where to start?</a:t>
            </a:r>
            <a:endParaRPr lang="en-GB" noProof="0" dirty="0">
              <a:latin typeface="Calibri" charset="0"/>
            </a:endParaRPr>
          </a:p>
        </p:txBody>
      </p:sp>
      <p:sp>
        <p:nvSpPr>
          <p:cNvPr id="17411"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5A0748CD-A028-7C49-A7A1-4128F38F8313}" type="slidenum">
              <a:rPr lang="sv-SE" sz="1200">
                <a:ea typeface="MS PGothic" charset="0"/>
                <a:cs typeface="MS PGothic" charset="0"/>
              </a:rPr>
              <a:pPr eaLnBrk="1" hangingPunct="1"/>
              <a:t>2</a:t>
            </a:fld>
            <a:endParaRPr lang="sv-SE" sz="1200">
              <a:ea typeface="MS PGothic" charset="0"/>
              <a:cs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dirty="0">
                <a:latin typeface="Calibri" charset="0"/>
              </a:rPr>
              <a:t>Basically</a:t>
            </a:r>
            <a:r>
              <a:rPr lang="en-GB" baseline="0" dirty="0">
                <a:latin typeface="Calibri" charset="0"/>
              </a:rPr>
              <a:t> there are two areas to look at: </a:t>
            </a:r>
          </a:p>
          <a:p>
            <a:r>
              <a:rPr lang="en-GB" baseline="0" dirty="0">
                <a:latin typeface="Calibri" charset="0"/>
              </a:rPr>
              <a:t>1 The Flow of material and information through our business, especially where there are handovers between people. There the most of the mistakes and delays occur. </a:t>
            </a:r>
            <a:r>
              <a:rPr lang="en-GB" dirty="0">
                <a:latin typeface="Calibri" charset="0"/>
              </a:rPr>
              <a:t>Handover is for example when Sales has managed to get a new order/project to the company hand it over to the “Production planning”. Or men the manufacturer of parts is handing over them to the</a:t>
            </a:r>
            <a:r>
              <a:rPr lang="en-GB" baseline="0" dirty="0">
                <a:latin typeface="Calibri" charset="0"/>
              </a:rPr>
              <a:t> assembling department to build the product. It is in such “hand-overs” most problems occur. </a:t>
            </a:r>
          </a:p>
          <a:p>
            <a:r>
              <a:rPr lang="en-GB" baseline="0" dirty="0">
                <a:latin typeface="Calibri" charset="0"/>
              </a:rPr>
              <a:t>2 Secondly how long time does it take to produce and deliver an order – That</a:t>
            </a:r>
            <a:r>
              <a:rPr lang="mr-IN" baseline="0" dirty="0">
                <a:latin typeface="Calibri" charset="0"/>
              </a:rPr>
              <a:t>’</a:t>
            </a:r>
            <a:r>
              <a:rPr lang="en-GB" baseline="0" dirty="0">
                <a:latin typeface="Calibri" charset="0"/>
              </a:rPr>
              <a:t>s the Lead Time. It is the time it takes from you start up on an order until you have delivered this specific order to the customer. This lead time ought to be as short as possible. It’s a kind of measure of the efficiency of your production. </a:t>
            </a:r>
          </a:p>
          <a:p>
            <a:r>
              <a:rPr lang="en-GB" baseline="0" dirty="0">
                <a:latin typeface="Calibri" charset="0"/>
              </a:rPr>
              <a:t>How can we analyse the flow with all the hand-overs and how can we measure the lead time? </a:t>
            </a:r>
            <a:endParaRPr lang="en-GB" dirty="0">
              <a:latin typeface="Calibri" charset="0"/>
            </a:endParaRPr>
          </a:p>
        </p:txBody>
      </p:sp>
      <p:sp>
        <p:nvSpPr>
          <p:cNvPr id="19459"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455E80C8-90CF-D540-A7F3-F74825FED901}" type="slidenum">
              <a:rPr lang="sv-SE" sz="1200">
                <a:ea typeface="MS PGothic" charset="0"/>
                <a:cs typeface="MS PGothic" charset="0"/>
              </a:rPr>
              <a:pPr eaLnBrk="1" hangingPunct="1"/>
              <a:t>3</a:t>
            </a:fld>
            <a:endParaRPr lang="sv-SE" sz="1200">
              <a:ea typeface="MS PGothic" charset="0"/>
              <a:cs typeface="MS PGothic" charset="0"/>
            </a:endParaRPr>
          </a:p>
        </p:txBody>
      </p:sp>
    </p:spTree>
    <p:extLst>
      <p:ext uri="{BB962C8B-B14F-4D97-AF65-F5344CB8AC3E}">
        <p14:creationId xmlns:p14="http://schemas.microsoft.com/office/powerpoint/2010/main" val="280675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GB" baseline="0" dirty="0">
                <a:latin typeface="Calibri" charset="0"/>
              </a:rPr>
              <a:t>We need first to understand the production better – finding out what we actually are doing. Even if you have been producing for several years you don</a:t>
            </a:r>
            <a:r>
              <a:rPr lang="mr-IN" baseline="0" dirty="0">
                <a:latin typeface="Calibri" charset="0"/>
              </a:rPr>
              <a:t>’</a:t>
            </a:r>
            <a:r>
              <a:rPr lang="en-GB" baseline="0" dirty="0">
                <a:latin typeface="Calibri" charset="0"/>
              </a:rPr>
              <a:t>t know exactly which activities are performed and how they are depending at each other. </a:t>
            </a:r>
          </a:p>
          <a:p>
            <a:pPr marL="0" marR="0" indent="0" algn="l" defTabSz="457200" rtl="0" eaLnBrk="0" fontAlgn="base" latinLnBrk="0" hangingPunct="0">
              <a:lnSpc>
                <a:spcPct val="100000"/>
              </a:lnSpc>
              <a:spcBef>
                <a:spcPct val="30000"/>
              </a:spcBef>
              <a:spcAft>
                <a:spcPct val="0"/>
              </a:spcAft>
              <a:buClrTx/>
              <a:buSzTx/>
              <a:buFontTx/>
              <a:buNone/>
              <a:tabLst/>
              <a:defRPr/>
            </a:pPr>
            <a:r>
              <a:rPr lang="en-GB" baseline="0" dirty="0">
                <a:latin typeface="Calibri" charset="0"/>
              </a:rPr>
              <a:t>This is the kind of map you want to end up with. Notice it’s not a map of the premises or departments like in a layout. It’s about what activities you actually are doing. The direct production activities (the blue boxes) which might look very differently from business  to business.</a:t>
            </a:r>
          </a:p>
          <a:p>
            <a:pPr marL="0" marR="0" indent="0" algn="l" defTabSz="457200" rtl="0" eaLnBrk="0" fontAlgn="base" latinLnBrk="0" hangingPunct="0">
              <a:lnSpc>
                <a:spcPct val="100000"/>
              </a:lnSpc>
              <a:spcBef>
                <a:spcPct val="30000"/>
              </a:spcBef>
              <a:spcAft>
                <a:spcPct val="0"/>
              </a:spcAft>
              <a:buClrTx/>
              <a:buSzTx/>
              <a:buFontTx/>
              <a:buNone/>
              <a:tabLst/>
              <a:defRPr/>
            </a:pPr>
            <a:r>
              <a:rPr lang="en-GB" baseline="0" dirty="0">
                <a:latin typeface="Calibri" charset="0"/>
              </a:rPr>
              <a:t>In this map you see very clear where the hand-overs are. </a:t>
            </a:r>
          </a:p>
          <a:p>
            <a:pPr marL="0" marR="0" indent="0" algn="l" defTabSz="457200" rtl="0" eaLnBrk="0" fontAlgn="base" latinLnBrk="0" hangingPunct="0">
              <a:lnSpc>
                <a:spcPct val="100000"/>
              </a:lnSpc>
              <a:spcBef>
                <a:spcPct val="30000"/>
              </a:spcBef>
              <a:spcAft>
                <a:spcPct val="0"/>
              </a:spcAft>
              <a:buClrTx/>
              <a:buSzTx/>
              <a:buFontTx/>
              <a:buNone/>
              <a:tabLst/>
              <a:defRPr/>
            </a:pPr>
            <a:r>
              <a:rPr lang="en-GB" baseline="0" dirty="0">
                <a:latin typeface="Calibri" charset="0"/>
              </a:rPr>
              <a:t>In the picture you may see the Lead time. The time it takes to handle an order all through.</a:t>
            </a:r>
          </a:p>
          <a:p>
            <a:pPr marL="0" marR="0" indent="0" algn="l" defTabSz="457200" rtl="0" eaLnBrk="0" fontAlgn="base" latinLnBrk="0" hangingPunct="0">
              <a:lnSpc>
                <a:spcPct val="100000"/>
              </a:lnSpc>
              <a:spcBef>
                <a:spcPct val="30000"/>
              </a:spcBef>
              <a:spcAft>
                <a:spcPct val="0"/>
              </a:spcAft>
              <a:buClrTx/>
              <a:buSzTx/>
              <a:buFontTx/>
              <a:buNone/>
              <a:tabLst/>
              <a:defRPr/>
            </a:pPr>
            <a:r>
              <a:rPr lang="en-GB" baseline="0" dirty="0">
                <a:latin typeface="Calibri" charset="0"/>
              </a:rPr>
              <a:t>This map which is quite simplified, is drawn by following the material and noticing the activities around the handling of it through all steps in the business.</a:t>
            </a:r>
          </a:p>
        </p:txBody>
      </p:sp>
      <p:sp>
        <p:nvSpPr>
          <p:cNvPr id="19459"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455E80C8-90CF-D540-A7F3-F74825FED901}" type="slidenum">
              <a:rPr lang="sv-SE" sz="1200">
                <a:ea typeface="MS PGothic" charset="0"/>
                <a:cs typeface="MS PGothic" charset="0"/>
              </a:rPr>
              <a:pPr eaLnBrk="1" hangingPunct="1"/>
              <a:t>4</a:t>
            </a:fld>
            <a:endParaRPr lang="sv-SE" sz="1200">
              <a:ea typeface="MS PGothic" charset="0"/>
              <a:cs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1506"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baseline="0" dirty="0">
                <a:latin typeface="Calibri" charset="0"/>
              </a:rPr>
              <a:t>Start by drawing a map of the activities needed in the production of a typical product. </a:t>
            </a:r>
            <a:r>
              <a:rPr lang="en-GB" dirty="0">
                <a:latin typeface="Calibri" charset="0"/>
              </a:rPr>
              <a:t>You might have several different products or services</a:t>
            </a:r>
            <a:r>
              <a:rPr lang="en-GB" baseline="0" dirty="0">
                <a:latin typeface="Calibri" charset="0"/>
              </a:rPr>
              <a:t> with very different production flows. </a:t>
            </a:r>
            <a:r>
              <a:rPr lang="en-GB" dirty="0">
                <a:latin typeface="Calibri" charset="0"/>
              </a:rPr>
              <a:t>Start</a:t>
            </a:r>
            <a:r>
              <a:rPr lang="en-GB" baseline="0" dirty="0">
                <a:latin typeface="Calibri" charset="0"/>
              </a:rPr>
              <a:t> with the most common process you have and include only the direct production and support activities needed to produce it. Gather together at a white board like here and call for the managers of the departments to help you getting it right. There always more activities than you first think of. A tips is to start at the delivery to the customer and follow backwards what have happened during all steps.</a:t>
            </a:r>
          </a:p>
          <a:p>
            <a:r>
              <a:rPr lang="en-GB" baseline="0" dirty="0">
                <a:latin typeface="Calibri" charset="0"/>
              </a:rPr>
              <a:t>You see at the board to the right that it might be much more complicated then the first ideal map I showed you. But if you redraw and simplify the picture from the whiteboard you it will be more clear and understandable. Just the process to do this together is very clarifying in itself.</a:t>
            </a:r>
          </a:p>
          <a:p>
            <a:endParaRPr lang="en-GB" baseline="0" dirty="0">
              <a:latin typeface="Calibri" charset="0"/>
            </a:endParaRPr>
          </a:p>
          <a:p>
            <a:endParaRPr lang="en-GB" dirty="0">
              <a:latin typeface="Calibri" charset="0"/>
            </a:endParaRPr>
          </a:p>
        </p:txBody>
      </p:sp>
      <p:sp>
        <p:nvSpPr>
          <p:cNvPr id="21507"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95A687E5-B33B-2441-9470-85413CEA5756}" type="slidenum">
              <a:rPr lang="sv-SE" sz="1200">
                <a:ea typeface="MS PGothic" charset="0"/>
                <a:cs typeface="MS PGothic" charset="0"/>
              </a:rPr>
              <a:pPr eaLnBrk="1" hangingPunct="1"/>
              <a:t>5</a:t>
            </a:fld>
            <a:endParaRPr lang="sv-SE" sz="1200">
              <a:ea typeface="MS PGothic" charset="0"/>
              <a:cs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1506"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noProof="0" dirty="0">
                <a:latin typeface="Calibri" charset="0"/>
              </a:rPr>
              <a:t>In the first map you followed</a:t>
            </a:r>
            <a:r>
              <a:rPr lang="en-GB" baseline="0" noProof="0" dirty="0">
                <a:latin typeface="Calibri" charset="0"/>
              </a:rPr>
              <a:t> the material mostly. </a:t>
            </a:r>
            <a:r>
              <a:rPr lang="en-GB" noProof="0" dirty="0">
                <a:latin typeface="Calibri" charset="0"/>
              </a:rPr>
              <a:t>If</a:t>
            </a:r>
            <a:r>
              <a:rPr lang="en-GB" baseline="0" noProof="0" dirty="0">
                <a:latin typeface="Calibri" charset="0"/>
              </a:rPr>
              <a:t> you try to get all the flow of information in – documents, mails and phone calls it will be very complicated. To understand and analyse the flow of information this kind of map is easier- You start with drawing a circle and put the different departments/persons involved at the edge. Then you draw the arrows which represent the information flow back and forth. Also this you might redraw to make it clear enough to analyse. Here you will be able to see where you have problem with complicated information flow and where the hand-overs seem risky, where there might be delays etc.</a:t>
            </a:r>
          </a:p>
          <a:p>
            <a:endParaRPr lang="en-GB" baseline="0" noProof="0" dirty="0">
              <a:latin typeface="Calibri" charset="0"/>
            </a:endParaRPr>
          </a:p>
        </p:txBody>
      </p:sp>
      <p:sp>
        <p:nvSpPr>
          <p:cNvPr id="21507"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95A687E5-B33B-2441-9470-85413CEA5756}" type="slidenum">
              <a:rPr lang="sv-SE" sz="1200">
                <a:ea typeface="MS PGothic" charset="0"/>
                <a:cs typeface="MS PGothic" charset="0"/>
              </a:rPr>
              <a:pPr eaLnBrk="1" hangingPunct="1"/>
              <a:t>6</a:t>
            </a:fld>
            <a:endParaRPr lang="sv-SE" sz="1200">
              <a:ea typeface="MS PGothic" charset="0"/>
              <a:cs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noProof="0" dirty="0">
                <a:latin typeface="Calibri" charset="0"/>
              </a:rPr>
              <a:t>To</a:t>
            </a:r>
            <a:r>
              <a:rPr lang="en-GB" baseline="0" noProof="0" dirty="0">
                <a:latin typeface="Calibri" charset="0"/>
              </a:rPr>
              <a:t> understand where the flow gets complicated and delayed occur is the primer factor to analyse. Both these maps will help you to point out where the risky areas are. Where is the bottleneck where the flow stops and material is queuing? That</a:t>
            </a:r>
            <a:r>
              <a:rPr lang="mr-IN" baseline="0" noProof="0" dirty="0">
                <a:latin typeface="Calibri" charset="0"/>
              </a:rPr>
              <a:t>’</a:t>
            </a:r>
            <a:r>
              <a:rPr lang="en-GB" baseline="0" noProof="0" dirty="0">
                <a:latin typeface="Calibri" charset="0"/>
              </a:rPr>
              <a:t>s a first of all priority to give more recourses to the bottleneck. Where does mistakes occur? Are they handled and rectified  at the same department or does the faults follow the flow to the end of the flow or even to the customer?  </a:t>
            </a:r>
          </a:p>
          <a:p>
            <a:r>
              <a:rPr lang="en-GB" baseline="0" noProof="0" dirty="0">
                <a:latin typeface="Calibri" charset="0"/>
              </a:rPr>
              <a:t>You might also recognize the handovers where you have human relation problems. The internal handovers are similar to the external Supplier </a:t>
            </a:r>
            <a:r>
              <a:rPr lang="mr-IN" baseline="0" noProof="0" dirty="0">
                <a:latin typeface="Calibri" charset="0"/>
              </a:rPr>
              <a:t>–</a:t>
            </a:r>
            <a:r>
              <a:rPr lang="en-GB" baseline="0" noProof="0" dirty="0">
                <a:latin typeface="Calibri" charset="0"/>
              </a:rPr>
              <a:t> Client  relation. It has to function well to avoid discontent and bad relations. The customer demand is here as always: No faults, agreed delivery time, friendly service and no obstacles or inconveniences. Bad relations at work may be as disastrous as any physical problem.</a:t>
            </a:r>
            <a:endParaRPr lang="en-GB" noProof="0" dirty="0">
              <a:latin typeface="Calibri" charset="0"/>
            </a:endParaRPr>
          </a:p>
        </p:txBody>
      </p:sp>
      <p:sp>
        <p:nvSpPr>
          <p:cNvPr id="19459"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455E80C8-90CF-D540-A7F3-F74825FED901}" type="slidenum">
              <a:rPr lang="sv-SE" sz="1200">
                <a:ea typeface="MS PGothic" charset="0"/>
                <a:cs typeface="MS PGothic" charset="0"/>
              </a:rPr>
              <a:pPr eaLnBrk="1" hangingPunct="1"/>
              <a:t>7</a:t>
            </a:fld>
            <a:endParaRPr lang="sv-SE" sz="1200">
              <a:ea typeface="MS PGothic" charset="0"/>
              <a:cs typeface="MS PGothic" charset="0"/>
            </a:endParaRPr>
          </a:p>
        </p:txBody>
      </p:sp>
    </p:spTree>
    <p:extLst>
      <p:ext uri="{BB962C8B-B14F-4D97-AF65-F5344CB8AC3E}">
        <p14:creationId xmlns:p14="http://schemas.microsoft.com/office/powerpoint/2010/main" val="837202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Platshållare för bildobjekt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8" name="Platshållare för anteckninga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noProof="0" dirty="0">
                <a:latin typeface="Calibri" charset="0"/>
              </a:rPr>
              <a:t>The</a:t>
            </a:r>
            <a:r>
              <a:rPr lang="en-GB" baseline="0" noProof="0" dirty="0">
                <a:latin typeface="Calibri" charset="0"/>
              </a:rPr>
              <a:t> Lead time is the next to be analysed How long is the typical Lead Time? You start with measuring it for a typical order. The time from you start the production planning of a specific order until that order has been delivered to the customer.</a:t>
            </a:r>
          </a:p>
          <a:p>
            <a:r>
              <a:rPr lang="en-GB" baseline="0" noProof="0" dirty="0">
                <a:latin typeface="Calibri" charset="0"/>
              </a:rPr>
              <a:t> How long time does it take? Where does the flow stop up? Are there queues somewhere? Which is the bottleneck? How can you give it more recourses in short and long term? Are all activities or handovers actually needed? Which are the most vulnerable activities? Are there any possibilities to give them back up?</a:t>
            </a:r>
          </a:p>
          <a:p>
            <a:endParaRPr lang="en-GB" baseline="0" noProof="0" dirty="0">
              <a:latin typeface="Calibri" charset="0"/>
            </a:endParaRPr>
          </a:p>
        </p:txBody>
      </p:sp>
      <p:sp>
        <p:nvSpPr>
          <p:cNvPr id="19459" name="Platshållare för bildnumm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eaLnBrk="1" hangingPunct="1"/>
            <a:fld id="{455E80C8-90CF-D540-A7F3-F74825FED901}" type="slidenum">
              <a:rPr lang="sv-SE" sz="1200">
                <a:ea typeface="MS PGothic" charset="0"/>
                <a:cs typeface="MS PGothic" charset="0"/>
              </a:rPr>
              <a:pPr eaLnBrk="1" hangingPunct="1"/>
              <a:t>8</a:t>
            </a:fld>
            <a:endParaRPr lang="sv-SE" sz="1200">
              <a:ea typeface="MS PGothic" charset="0"/>
              <a:cs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noProof="0" dirty="0"/>
              <a:t>Some coaching questions to discuss with your coach or think over yourself. Thank you and God </a:t>
            </a:r>
            <a:r>
              <a:rPr lang="en-GB" noProof="0"/>
              <a:t>bless you.</a:t>
            </a:r>
            <a:endParaRPr lang="en-GB" noProof="0" dirty="0"/>
          </a:p>
        </p:txBody>
      </p:sp>
      <p:sp>
        <p:nvSpPr>
          <p:cNvPr id="4" name="Platshållare för bildnummer 3"/>
          <p:cNvSpPr>
            <a:spLocks noGrp="1"/>
          </p:cNvSpPr>
          <p:nvPr>
            <p:ph type="sldNum" sz="quarter" idx="10"/>
          </p:nvPr>
        </p:nvSpPr>
        <p:spPr/>
        <p:txBody>
          <a:bodyPr/>
          <a:lstStyle/>
          <a:p>
            <a:pPr>
              <a:defRPr/>
            </a:pPr>
            <a:fld id="{6829526B-D018-1841-BC2B-12130431D50A}" type="slidenum">
              <a:rPr lang="sv-SE" smtClean="0"/>
              <a:pPr>
                <a:defRPr/>
              </a:pPr>
              <a:t>9</a:t>
            </a:fld>
            <a:endParaRPr lang="sv-SE"/>
          </a:p>
        </p:txBody>
      </p:sp>
    </p:spTree>
    <p:extLst>
      <p:ext uri="{BB962C8B-B14F-4D97-AF65-F5344CB8AC3E}">
        <p14:creationId xmlns:p14="http://schemas.microsoft.com/office/powerpoint/2010/main" val="1094522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a:t>Klicka här för att ändra format på underrubrik i bakgrunden</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EC10E94-5FE6-ED46-9591-D7D432F8BEC9}" type="slidenum">
              <a:rPr lang="sv-SE"/>
              <a:pPr>
                <a:defRPr/>
              </a:pPr>
              <a:t>‹#›</a:t>
            </a:fld>
            <a:endParaRPr lang="sv-SE"/>
          </a:p>
        </p:txBody>
      </p:sp>
    </p:spTree>
    <p:extLst>
      <p:ext uri="{BB962C8B-B14F-4D97-AF65-F5344CB8AC3E}">
        <p14:creationId xmlns:p14="http://schemas.microsoft.com/office/powerpoint/2010/main" val="83676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1411524-824E-B946-A1DE-99CD35C38B1E}" type="slidenum">
              <a:rPr lang="sv-SE"/>
              <a:pPr>
                <a:defRPr/>
              </a:pPr>
              <a:t>‹#›</a:t>
            </a:fld>
            <a:endParaRPr lang="sv-SE"/>
          </a:p>
        </p:txBody>
      </p:sp>
    </p:spTree>
    <p:extLst>
      <p:ext uri="{BB962C8B-B14F-4D97-AF65-F5344CB8AC3E}">
        <p14:creationId xmlns:p14="http://schemas.microsoft.com/office/powerpoint/2010/main" val="116218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705600" y="415925"/>
            <a:ext cx="1943100" cy="583247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76300" y="415925"/>
            <a:ext cx="5676900" cy="583247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78C948B-C6B8-C94D-A222-E0C9D48833EE}" type="slidenum">
              <a:rPr lang="sv-SE"/>
              <a:pPr>
                <a:defRPr/>
              </a:pPr>
              <a:t>‹#›</a:t>
            </a:fld>
            <a:endParaRPr lang="sv-SE"/>
          </a:p>
        </p:txBody>
      </p:sp>
    </p:spTree>
    <p:extLst>
      <p:ext uri="{BB962C8B-B14F-4D97-AF65-F5344CB8AC3E}">
        <p14:creationId xmlns:p14="http://schemas.microsoft.com/office/powerpoint/2010/main" val="58591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E9497E8-D76C-3F4B-A7CF-1B22239A11F7}" type="slidenum">
              <a:rPr lang="sv-SE"/>
              <a:pPr>
                <a:defRPr/>
              </a:pPr>
              <a:t>‹#›</a:t>
            </a:fld>
            <a:endParaRPr lang="sv-SE"/>
          </a:p>
        </p:txBody>
      </p:sp>
    </p:spTree>
    <p:extLst>
      <p:ext uri="{BB962C8B-B14F-4D97-AF65-F5344CB8AC3E}">
        <p14:creationId xmlns:p14="http://schemas.microsoft.com/office/powerpoint/2010/main" val="3663844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A7F98FF-4C49-0743-B9C9-F3126108ECE2}" type="slidenum">
              <a:rPr lang="sv-SE"/>
              <a:pPr>
                <a:defRPr/>
              </a:pPr>
              <a:t>‹#›</a:t>
            </a:fld>
            <a:endParaRPr lang="sv-SE"/>
          </a:p>
        </p:txBody>
      </p:sp>
    </p:spTree>
    <p:extLst>
      <p:ext uri="{BB962C8B-B14F-4D97-AF65-F5344CB8AC3E}">
        <p14:creationId xmlns:p14="http://schemas.microsoft.com/office/powerpoint/2010/main" val="2333666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76300" y="1898650"/>
            <a:ext cx="38100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838700" y="1898650"/>
            <a:ext cx="38100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DF58A5A-5140-4542-B7EB-880E2491B331}" type="slidenum">
              <a:rPr lang="sv-SE"/>
              <a:pPr>
                <a:defRPr/>
              </a:pPr>
              <a:t>‹#›</a:t>
            </a:fld>
            <a:endParaRPr lang="sv-SE"/>
          </a:p>
        </p:txBody>
      </p:sp>
    </p:spTree>
    <p:extLst>
      <p:ext uri="{BB962C8B-B14F-4D97-AF65-F5344CB8AC3E}">
        <p14:creationId xmlns:p14="http://schemas.microsoft.com/office/powerpoint/2010/main" val="891475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6CCFCFB2-0D96-6943-8D99-E20B3FD9C9CB}" type="slidenum">
              <a:rPr lang="sv-SE"/>
              <a:pPr>
                <a:defRPr/>
              </a:pPr>
              <a:t>‹#›</a:t>
            </a:fld>
            <a:endParaRPr lang="sv-SE"/>
          </a:p>
        </p:txBody>
      </p:sp>
    </p:spTree>
    <p:extLst>
      <p:ext uri="{BB962C8B-B14F-4D97-AF65-F5344CB8AC3E}">
        <p14:creationId xmlns:p14="http://schemas.microsoft.com/office/powerpoint/2010/main" val="141667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9F0E6D4C-2D40-2A4B-B4D7-9E914C6897DD}" type="slidenum">
              <a:rPr lang="sv-SE"/>
              <a:pPr>
                <a:defRPr/>
              </a:pPr>
              <a:t>‹#›</a:t>
            </a:fld>
            <a:endParaRPr lang="sv-SE"/>
          </a:p>
        </p:txBody>
      </p:sp>
    </p:spTree>
    <p:extLst>
      <p:ext uri="{BB962C8B-B14F-4D97-AF65-F5344CB8AC3E}">
        <p14:creationId xmlns:p14="http://schemas.microsoft.com/office/powerpoint/2010/main" val="387361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CCADAEEB-079D-224E-8FA4-B62E3A1A2021}" type="slidenum">
              <a:rPr lang="sv-SE"/>
              <a:pPr>
                <a:defRPr/>
              </a:pPr>
              <a:t>‹#›</a:t>
            </a:fld>
            <a:endParaRPr lang="sv-SE"/>
          </a:p>
        </p:txBody>
      </p:sp>
    </p:spTree>
    <p:extLst>
      <p:ext uri="{BB962C8B-B14F-4D97-AF65-F5344CB8AC3E}">
        <p14:creationId xmlns:p14="http://schemas.microsoft.com/office/powerpoint/2010/main" val="309372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6185D20-FAE0-9A47-9714-4D431D303BDC}" type="slidenum">
              <a:rPr lang="sv-SE"/>
              <a:pPr>
                <a:defRPr/>
              </a:pPr>
              <a:t>‹#›</a:t>
            </a:fld>
            <a:endParaRPr lang="sv-SE"/>
          </a:p>
        </p:txBody>
      </p:sp>
    </p:spTree>
    <p:extLst>
      <p:ext uri="{BB962C8B-B14F-4D97-AF65-F5344CB8AC3E}">
        <p14:creationId xmlns:p14="http://schemas.microsoft.com/office/powerpoint/2010/main" val="226303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95FA27C-373F-6149-B920-D6AE1EE15488}" type="slidenum">
              <a:rPr lang="sv-SE"/>
              <a:pPr>
                <a:defRPr/>
              </a:pPr>
              <a:t>‹#›</a:t>
            </a:fld>
            <a:endParaRPr lang="sv-SE"/>
          </a:p>
        </p:txBody>
      </p:sp>
    </p:spTree>
    <p:extLst>
      <p:ext uri="{BB962C8B-B14F-4D97-AF65-F5344CB8AC3E}">
        <p14:creationId xmlns:p14="http://schemas.microsoft.com/office/powerpoint/2010/main" val="3023044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charset="0"/>
                <a:ea typeface="ＭＳ Ｐゴシック" charset="0"/>
                <a:cs typeface="ＭＳ Ｐゴシック" charset="0"/>
              </a:defRPr>
            </a:lvl1pPr>
          </a:lstStyle>
          <a:p>
            <a:pPr>
              <a:defRPr/>
            </a:pPr>
            <a:endParaRPr lang="ru-RU"/>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charset="0"/>
                <a:ea typeface="ＭＳ Ｐゴシック" charset="0"/>
                <a:cs typeface="ＭＳ Ｐゴシック" charset="0"/>
              </a:defRPr>
            </a:lvl1pPr>
          </a:lstStyle>
          <a:p>
            <a:pPr>
              <a:defRPr/>
            </a:pPr>
            <a:endParaRPr lang="ru-RU"/>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charset="0"/>
                <a:ea typeface="MS PGothic" charset="0"/>
                <a:cs typeface="MS PGothic" charset="0"/>
              </a:defRPr>
            </a:lvl1pPr>
          </a:lstStyle>
          <a:p>
            <a:pPr>
              <a:defRPr/>
            </a:pPr>
            <a:fld id="{3242ED84-3B8E-9248-8E81-9D4ED5EEE6EB}" type="slidenum">
              <a:rPr lang="sv-SE"/>
              <a:pPr>
                <a:defRPr/>
              </a:pPr>
              <a:t>‹#›</a:t>
            </a:fld>
            <a:endParaRPr lang="sv-SE"/>
          </a:p>
        </p:txBody>
      </p:sp>
      <p:sp>
        <p:nvSpPr>
          <p:cNvPr id="2" name="Rectangle 9"/>
          <p:cNvSpPr>
            <a:spLocks noChangeArrowheads="1"/>
          </p:cNvSpPr>
          <p:nvPr/>
        </p:nvSpPr>
        <p:spPr bwMode="auto">
          <a:xfrm>
            <a:off x="5041900" y="5073650"/>
            <a:ext cx="444500" cy="22860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0" hangingPunct="0"/>
            <a:endParaRPr lang="ru-RU"/>
          </a:p>
        </p:txBody>
      </p:sp>
      <p:sp>
        <p:nvSpPr>
          <p:cNvPr id="3" name="Rectangle 27"/>
          <p:cNvSpPr>
            <a:spLocks noGrp="1" noChangeArrowheads="1"/>
          </p:cNvSpPr>
          <p:nvPr>
            <p:ph type="body" idx="1"/>
          </p:nvPr>
        </p:nvSpPr>
        <p:spPr bwMode="auto">
          <a:xfrm>
            <a:off x="876300" y="1898650"/>
            <a:ext cx="7772400" cy="4349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31" name="Rectangle 28"/>
          <p:cNvSpPr>
            <a:spLocks noGrp="1" noChangeArrowheads="1"/>
          </p:cNvSpPr>
          <p:nvPr>
            <p:ph type="title"/>
          </p:nvPr>
        </p:nvSpPr>
        <p:spPr bwMode="auto">
          <a:xfrm>
            <a:off x="1816100" y="415925"/>
            <a:ext cx="6832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sv-SE"/>
              <a:t>Klicka här för att ändra format på bakgrundsrubriken</a:t>
            </a:r>
          </a:p>
        </p:txBody>
      </p:sp>
      <p:pic>
        <p:nvPicPr>
          <p:cNvPr id="1032" name="Bildobjekt 6"/>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rgbClr val="C60206"/>
          </a:solidFill>
          <a:latin typeface="+mj-lt"/>
          <a:ea typeface="ＭＳ Ｐゴシック" charset="0"/>
          <a:cs typeface="MS PGothic" charset="0"/>
        </a:defRPr>
      </a:lvl1pPr>
      <a:lvl2pPr algn="ctr" rtl="0" eaLnBrk="0" fontAlgn="base" hangingPunct="0">
        <a:spcBef>
          <a:spcPct val="0"/>
        </a:spcBef>
        <a:spcAft>
          <a:spcPct val="0"/>
        </a:spcAft>
        <a:defRPr sz="4400">
          <a:solidFill>
            <a:srgbClr val="C60206"/>
          </a:solidFill>
          <a:latin typeface="Arial Black" pitchFamily="-28" charset="0"/>
          <a:ea typeface="ＭＳ Ｐゴシック" charset="0"/>
          <a:cs typeface="MS PGothic" charset="0"/>
        </a:defRPr>
      </a:lvl2pPr>
      <a:lvl3pPr algn="ctr" rtl="0" eaLnBrk="0" fontAlgn="base" hangingPunct="0">
        <a:spcBef>
          <a:spcPct val="0"/>
        </a:spcBef>
        <a:spcAft>
          <a:spcPct val="0"/>
        </a:spcAft>
        <a:defRPr sz="4400">
          <a:solidFill>
            <a:srgbClr val="C60206"/>
          </a:solidFill>
          <a:latin typeface="Arial Black" pitchFamily="-28" charset="0"/>
          <a:ea typeface="ＭＳ Ｐゴシック" charset="0"/>
          <a:cs typeface="MS PGothic" charset="0"/>
        </a:defRPr>
      </a:lvl3pPr>
      <a:lvl4pPr algn="ctr" rtl="0" eaLnBrk="0" fontAlgn="base" hangingPunct="0">
        <a:spcBef>
          <a:spcPct val="0"/>
        </a:spcBef>
        <a:spcAft>
          <a:spcPct val="0"/>
        </a:spcAft>
        <a:defRPr sz="4400">
          <a:solidFill>
            <a:srgbClr val="C60206"/>
          </a:solidFill>
          <a:latin typeface="Arial Black" pitchFamily="-28" charset="0"/>
          <a:ea typeface="ＭＳ Ｐゴシック" charset="0"/>
          <a:cs typeface="MS PGothic" charset="0"/>
        </a:defRPr>
      </a:lvl4pPr>
      <a:lvl5pPr algn="ctr" rtl="0" eaLnBrk="0" fontAlgn="base" hangingPunct="0">
        <a:spcBef>
          <a:spcPct val="0"/>
        </a:spcBef>
        <a:spcAft>
          <a:spcPct val="0"/>
        </a:spcAft>
        <a:defRPr sz="4400">
          <a:solidFill>
            <a:srgbClr val="C60206"/>
          </a:solidFill>
          <a:latin typeface="Arial Black" pitchFamily="-28" charset="0"/>
          <a:ea typeface="ＭＳ Ｐゴシック" charset="0"/>
          <a:cs typeface="MS PGothic" charset="0"/>
        </a:defRPr>
      </a:lvl5pPr>
      <a:lvl6pPr marL="457200" algn="ctr" rtl="0" fontAlgn="base">
        <a:spcBef>
          <a:spcPct val="0"/>
        </a:spcBef>
        <a:spcAft>
          <a:spcPct val="0"/>
        </a:spcAft>
        <a:defRPr sz="4400">
          <a:solidFill>
            <a:schemeClr val="tx2"/>
          </a:solidFill>
          <a:latin typeface="Arial Black" pitchFamily="-28" charset="0"/>
        </a:defRPr>
      </a:lvl6pPr>
      <a:lvl7pPr marL="914400" algn="ctr" rtl="0" fontAlgn="base">
        <a:spcBef>
          <a:spcPct val="0"/>
        </a:spcBef>
        <a:spcAft>
          <a:spcPct val="0"/>
        </a:spcAft>
        <a:defRPr sz="4400">
          <a:solidFill>
            <a:schemeClr val="tx2"/>
          </a:solidFill>
          <a:latin typeface="Arial Black" pitchFamily="-28" charset="0"/>
        </a:defRPr>
      </a:lvl7pPr>
      <a:lvl8pPr marL="1371600" algn="ctr" rtl="0" fontAlgn="base">
        <a:spcBef>
          <a:spcPct val="0"/>
        </a:spcBef>
        <a:spcAft>
          <a:spcPct val="0"/>
        </a:spcAft>
        <a:defRPr sz="4400">
          <a:solidFill>
            <a:schemeClr val="tx2"/>
          </a:solidFill>
          <a:latin typeface="Arial Black" pitchFamily="-28" charset="0"/>
        </a:defRPr>
      </a:lvl8pPr>
      <a:lvl9pPr marL="1828800" algn="ctr" rtl="0" fontAlgn="base">
        <a:spcBef>
          <a:spcPct val="0"/>
        </a:spcBef>
        <a:spcAft>
          <a:spcPct val="0"/>
        </a:spcAft>
        <a:defRPr sz="4400">
          <a:solidFill>
            <a:schemeClr val="tx2"/>
          </a:solidFill>
          <a:latin typeface="Arial Black" pitchFamily="-28"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0"/>
          <a:cs typeface="MS PGothic" charset="0"/>
        </a:defRPr>
      </a:lvl1pPr>
      <a:lvl2pPr marL="742950" indent="-285750" algn="l" rtl="0" eaLnBrk="0" fontAlgn="base" hangingPunct="0">
        <a:spcBef>
          <a:spcPct val="20000"/>
        </a:spcBef>
        <a:spcAft>
          <a:spcPct val="0"/>
        </a:spcAft>
        <a:buChar char="–"/>
        <a:defRPr sz="2800">
          <a:solidFill>
            <a:schemeClr val="tx1"/>
          </a:solidFill>
          <a:latin typeface="Arial" pitchFamily="-28" charset="0"/>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Arial" pitchFamily="-28" charset="0"/>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Arial" pitchFamily="-28" charset="0"/>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Arial" pitchFamily="-28" charset="0"/>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Arial" pitchFamily="-28" charset="0"/>
          <a:ea typeface="ＭＳ Ｐゴシック" pitchFamily="-28" charset="-128"/>
        </a:defRPr>
      </a:lvl6pPr>
      <a:lvl7pPr marL="2971800" indent="-228600" algn="l" rtl="0" fontAlgn="base">
        <a:spcBef>
          <a:spcPct val="20000"/>
        </a:spcBef>
        <a:spcAft>
          <a:spcPct val="0"/>
        </a:spcAft>
        <a:buChar char="»"/>
        <a:defRPr sz="2000">
          <a:solidFill>
            <a:schemeClr val="tx1"/>
          </a:solidFill>
          <a:latin typeface="Arial" pitchFamily="-28" charset="0"/>
          <a:ea typeface="ＭＳ Ｐゴシック" pitchFamily="-28" charset="-128"/>
        </a:defRPr>
      </a:lvl7pPr>
      <a:lvl8pPr marL="3429000" indent="-228600" algn="l" rtl="0" fontAlgn="base">
        <a:spcBef>
          <a:spcPct val="20000"/>
        </a:spcBef>
        <a:spcAft>
          <a:spcPct val="0"/>
        </a:spcAft>
        <a:buChar char="»"/>
        <a:defRPr sz="2000">
          <a:solidFill>
            <a:schemeClr val="tx1"/>
          </a:solidFill>
          <a:latin typeface="Arial" pitchFamily="-28" charset="0"/>
          <a:ea typeface="ＭＳ Ｐゴシック" pitchFamily="-28" charset="-128"/>
        </a:defRPr>
      </a:lvl8pPr>
      <a:lvl9pPr marL="3886200" indent="-228600" algn="l" rtl="0" fontAlgn="base">
        <a:spcBef>
          <a:spcPct val="20000"/>
        </a:spcBef>
        <a:spcAft>
          <a:spcPct val="0"/>
        </a:spcAft>
        <a:buChar char="»"/>
        <a:defRPr sz="2000">
          <a:solidFill>
            <a:schemeClr val="tx1"/>
          </a:solidFill>
          <a:latin typeface="Arial" pitchFamily="-28" charset="0"/>
          <a:ea typeface="ＭＳ Ｐゴシック" pitchFamily="-28" charset="-128"/>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ktangel 2"/>
          <p:cNvSpPr>
            <a:spLocks noChangeArrowheads="1"/>
          </p:cNvSpPr>
          <p:nvPr/>
        </p:nvSpPr>
        <p:spPr bwMode="auto">
          <a:xfrm>
            <a:off x="0" y="293742"/>
            <a:ext cx="9144000" cy="464742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defRPr/>
            </a:pPr>
            <a:endParaRPr lang="en-GB" sz="4800" b="1" dirty="0">
              <a:solidFill>
                <a:srgbClr val="000090"/>
              </a:solidFill>
              <a:latin typeface="Arial" charset="0"/>
              <a:cs typeface="Arial" charset="0"/>
            </a:endParaRPr>
          </a:p>
          <a:p>
            <a:pPr>
              <a:defRPr/>
            </a:pPr>
            <a:endParaRPr lang="en-GB" sz="4800" b="1" dirty="0">
              <a:solidFill>
                <a:srgbClr val="000090"/>
              </a:solidFill>
              <a:latin typeface="Arial" charset="0"/>
              <a:cs typeface="Arial" charset="0"/>
            </a:endParaRPr>
          </a:p>
          <a:p>
            <a:pPr>
              <a:defRPr/>
            </a:pPr>
            <a:endParaRPr lang="en-GB" sz="4800" b="1" dirty="0">
              <a:solidFill>
                <a:srgbClr val="000090"/>
              </a:solidFill>
              <a:latin typeface="Arial" charset="0"/>
              <a:cs typeface="Arial" charset="0"/>
            </a:endParaRPr>
          </a:p>
          <a:p>
            <a:pPr algn="ctr">
              <a:defRPr/>
            </a:pPr>
            <a:r>
              <a:rPr lang="en-GB" sz="4800" dirty="0">
                <a:latin typeface="+mj-lt"/>
              </a:rPr>
              <a:t>Analyse your</a:t>
            </a:r>
          </a:p>
          <a:p>
            <a:pPr algn="ctr">
              <a:defRPr/>
            </a:pPr>
            <a:r>
              <a:rPr lang="en-GB" sz="4800" dirty="0">
                <a:latin typeface="+mj-lt"/>
              </a:rPr>
              <a:t>Production</a:t>
            </a:r>
            <a:endParaRPr lang="en-GB" sz="4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a:p>
            <a:pPr>
              <a:defRPr/>
            </a:pPr>
            <a:endParaRPr lang="en-GB" sz="800" b="1" dirty="0">
              <a:solidFill>
                <a:srgbClr val="000090"/>
              </a:solidFill>
              <a:latin typeface="Arial" charset="0"/>
              <a:cs typeface="Arial" charset="0"/>
            </a:endParaRPr>
          </a:p>
        </p:txBody>
      </p:sp>
      <p:sp>
        <p:nvSpPr>
          <p:cNvPr id="15362" name="Rubrik 1"/>
          <p:cNvSpPr txBox="1">
            <a:spLocks/>
          </p:cNvSpPr>
          <p:nvPr/>
        </p:nvSpPr>
        <p:spPr bwMode="auto">
          <a:xfrm>
            <a:off x="1187624" y="4404539"/>
            <a:ext cx="6481762" cy="86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700">
                <a:solidFill>
                  <a:schemeClr val="tx1"/>
                </a:solidFill>
                <a:latin typeface="Arial Narrow" charset="0"/>
                <a:ea typeface="ＭＳ Ｐゴシック" charset="0"/>
                <a:cs typeface="ＭＳ Ｐゴシック" charset="0"/>
              </a:defRPr>
            </a:lvl1pPr>
            <a:lvl2pPr marL="742950" indent="-285750" eaLnBrk="0" hangingPunct="0">
              <a:defRPr sz="700">
                <a:solidFill>
                  <a:schemeClr val="tx1"/>
                </a:solidFill>
                <a:latin typeface="Arial Narrow" charset="0"/>
                <a:ea typeface="ＭＳ Ｐゴシック" charset="0"/>
              </a:defRPr>
            </a:lvl2pPr>
            <a:lvl3pPr marL="1143000" indent="-228600" eaLnBrk="0" hangingPunct="0">
              <a:defRPr sz="700">
                <a:solidFill>
                  <a:schemeClr val="tx1"/>
                </a:solidFill>
                <a:latin typeface="Arial Narrow" charset="0"/>
                <a:ea typeface="ＭＳ Ｐゴシック" charset="0"/>
              </a:defRPr>
            </a:lvl3pPr>
            <a:lvl4pPr marL="1600200" indent="-228600" eaLnBrk="0" hangingPunct="0">
              <a:defRPr sz="700">
                <a:solidFill>
                  <a:schemeClr val="tx1"/>
                </a:solidFill>
                <a:latin typeface="Arial Narrow" charset="0"/>
                <a:ea typeface="ＭＳ Ｐゴシック" charset="0"/>
              </a:defRPr>
            </a:lvl4pPr>
            <a:lvl5pPr marL="2057400" indent="-228600" eaLnBrk="0" hangingPunct="0">
              <a:defRPr sz="700">
                <a:solidFill>
                  <a:schemeClr val="tx1"/>
                </a:solidFill>
                <a:latin typeface="Arial Narrow" charset="0"/>
                <a:ea typeface="ＭＳ Ｐゴシック" charset="0"/>
              </a:defRPr>
            </a:lvl5pPr>
            <a:lvl6pPr marL="2514600" indent="-228600" eaLnBrk="0" fontAlgn="base" hangingPunct="0">
              <a:spcBef>
                <a:spcPct val="0"/>
              </a:spcBef>
              <a:spcAft>
                <a:spcPct val="0"/>
              </a:spcAft>
              <a:defRPr sz="700">
                <a:solidFill>
                  <a:schemeClr val="tx1"/>
                </a:solidFill>
                <a:latin typeface="Arial Narrow" charset="0"/>
                <a:ea typeface="ＭＳ Ｐゴシック" charset="0"/>
              </a:defRPr>
            </a:lvl6pPr>
            <a:lvl7pPr marL="2971800" indent="-228600" eaLnBrk="0" fontAlgn="base" hangingPunct="0">
              <a:spcBef>
                <a:spcPct val="0"/>
              </a:spcBef>
              <a:spcAft>
                <a:spcPct val="0"/>
              </a:spcAft>
              <a:defRPr sz="700">
                <a:solidFill>
                  <a:schemeClr val="tx1"/>
                </a:solidFill>
                <a:latin typeface="Arial Narrow" charset="0"/>
                <a:ea typeface="ＭＳ Ｐゴシック" charset="0"/>
              </a:defRPr>
            </a:lvl7pPr>
            <a:lvl8pPr marL="3429000" indent="-228600" eaLnBrk="0" fontAlgn="base" hangingPunct="0">
              <a:spcBef>
                <a:spcPct val="0"/>
              </a:spcBef>
              <a:spcAft>
                <a:spcPct val="0"/>
              </a:spcAft>
              <a:defRPr sz="700">
                <a:solidFill>
                  <a:schemeClr val="tx1"/>
                </a:solidFill>
                <a:latin typeface="Arial Narrow" charset="0"/>
                <a:ea typeface="ＭＳ Ｐゴシック" charset="0"/>
              </a:defRPr>
            </a:lvl8pPr>
            <a:lvl9pPr marL="3886200" indent="-228600" eaLnBrk="0" fontAlgn="base" hangingPunct="0">
              <a:spcBef>
                <a:spcPct val="0"/>
              </a:spcBef>
              <a:spcAft>
                <a:spcPct val="0"/>
              </a:spcAft>
              <a:defRPr sz="700">
                <a:solidFill>
                  <a:schemeClr val="tx1"/>
                </a:solidFill>
                <a:latin typeface="Arial Narrow" charset="0"/>
                <a:ea typeface="ＭＳ Ｐゴシック" charset="0"/>
              </a:defRPr>
            </a:lvl9pPr>
          </a:lstStyle>
          <a:p>
            <a:pPr algn="ctr"/>
            <a:br>
              <a:rPr lang="en-GB" sz="2000" b="1" dirty="0">
                <a:latin typeface="Arial" charset="0"/>
                <a:cs typeface="Arial" charset="0"/>
              </a:rPr>
            </a:br>
            <a:r>
              <a:rPr kumimoji="1" lang="en-GB" sz="2000" b="1" dirty="0" err="1">
                <a:solidFill>
                  <a:srgbClr val="000000"/>
                </a:solidFill>
                <a:latin typeface="Arial" charset="0"/>
                <a:cs typeface="Arial" charset="0"/>
              </a:rPr>
              <a:t>Torgny</a:t>
            </a:r>
            <a:r>
              <a:rPr kumimoji="1" lang="en-GB" sz="2000" b="1" dirty="0">
                <a:solidFill>
                  <a:srgbClr val="000000"/>
                </a:solidFill>
                <a:latin typeface="Arial" charset="0"/>
                <a:cs typeface="Arial" charset="0"/>
              </a:rPr>
              <a:t> Veibäck</a:t>
            </a:r>
          </a:p>
          <a:p>
            <a:pPr algn="ctr"/>
            <a:endParaRPr kumimoji="1" lang="en-GB" sz="2000" b="1" dirty="0">
              <a:solidFill>
                <a:srgbClr val="000000"/>
              </a:solidFill>
              <a:latin typeface="Arial" charset="0"/>
              <a:cs typeface="Arial" charset="0"/>
            </a:endParaRPr>
          </a:p>
        </p:txBody>
      </p:sp>
      <p:pic>
        <p:nvPicPr>
          <p:cNvPr id="15363"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4"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latshållare för innehåll 1"/>
          <p:cNvSpPr>
            <a:spLocks noGrp="1" noChangeArrowheads="1"/>
          </p:cNvSpPr>
          <p:nvPr>
            <p:ph idx="1"/>
          </p:nvPr>
        </p:nvSpPr>
        <p:spPr>
          <a:xfrm>
            <a:off x="395288" y="2066924"/>
            <a:ext cx="7921127" cy="2010147"/>
          </a:xfrm>
          <a:solidFill>
            <a:schemeClr val="accent1"/>
          </a:solidFill>
        </p:spPr>
        <p:txBody>
          <a:bodyPr/>
          <a:lstStyle/>
          <a:p>
            <a:pPr marL="0" indent="0">
              <a:buFontTx/>
              <a:buNone/>
            </a:pPr>
            <a:r>
              <a:rPr lang="en-US" b="1" dirty="0">
                <a:latin typeface="Arial" charset="0"/>
                <a:cs typeface="Arial" charset="0"/>
              </a:rPr>
              <a:t>1 Corinthians 3:6</a:t>
            </a:r>
          </a:p>
          <a:p>
            <a:pPr marL="0" indent="0">
              <a:buNone/>
            </a:pPr>
            <a:r>
              <a:rPr lang="en-US" dirty="0"/>
              <a:t>I, Paul, planted, </a:t>
            </a:r>
            <a:r>
              <a:rPr lang="en-US" dirty="0" err="1"/>
              <a:t>Apollos</a:t>
            </a:r>
            <a:r>
              <a:rPr lang="en-US" dirty="0"/>
              <a:t> watered, but God gave the growth.</a:t>
            </a:r>
          </a:p>
        </p:txBody>
      </p:sp>
      <p:pic>
        <p:nvPicPr>
          <p:cNvPr id="16386"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7"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684213" y="411163"/>
            <a:ext cx="6832600" cy="1143000"/>
          </a:xfrm>
        </p:spPr>
        <p:txBody>
          <a:bodyPr lIns="45719" rIns="45719"/>
          <a:lstStyle/>
          <a:p>
            <a:pPr defTabSz="739775" eaLnBrk="1" hangingPunct="1">
              <a:lnSpc>
                <a:spcPct val="90000"/>
              </a:lnSpc>
              <a:defRPr/>
            </a:pPr>
            <a:r>
              <a:rPr lang="en-GB" altLang="sv-SE" sz="4000" b="1" kern="1200" dirty="0">
                <a:solidFill>
                  <a:srgbClr val="000090"/>
                </a:solidFill>
                <a:latin typeface="Arial" panose="020B0604020202020204" pitchFamily="34" charset="0"/>
                <a:ea typeface="ＭＳ Ｐゴシック" panose="020B0600070205080204" pitchFamily="34" charset="-128"/>
                <a:cs typeface="+mn-cs"/>
              </a:rPr>
              <a:t>A chain of activities</a:t>
            </a:r>
          </a:p>
        </p:txBody>
      </p:sp>
      <p:sp>
        <p:nvSpPr>
          <p:cNvPr id="14" name="textruta 13"/>
          <p:cNvSpPr txBox="1"/>
          <p:nvPr/>
        </p:nvSpPr>
        <p:spPr>
          <a:xfrm>
            <a:off x="1064506" y="5157192"/>
            <a:ext cx="7014988" cy="10772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GB" sz="2000" b="1" dirty="0">
                <a:solidFill>
                  <a:srgbClr val="000090"/>
                </a:solidFill>
                <a:latin typeface="Arial" charset="0"/>
              </a:rPr>
              <a:t>All growth is from the Creator. </a:t>
            </a:r>
            <a:br>
              <a:rPr lang="en-GB" sz="2000" b="1" dirty="0">
                <a:solidFill>
                  <a:srgbClr val="000090"/>
                </a:solidFill>
                <a:latin typeface="Arial" charset="0"/>
              </a:rPr>
            </a:br>
            <a:r>
              <a:rPr lang="en-GB" sz="2000" b="1" dirty="0">
                <a:solidFill>
                  <a:srgbClr val="000090"/>
                </a:solidFill>
                <a:latin typeface="Arial" charset="0"/>
              </a:rPr>
              <a:t>We are the workers in his vineyard.</a:t>
            </a:r>
          </a:p>
          <a:p>
            <a:pPr algn="ctr"/>
            <a:r>
              <a:rPr lang="en-GB" sz="2400" b="1" dirty="0">
                <a:solidFill>
                  <a:srgbClr val="000090"/>
                </a:solidFill>
                <a:latin typeface="Arial" charset="0"/>
              </a:rPr>
              <a:t>Also valid for business. </a:t>
            </a:r>
            <a:endParaRPr lang="sv-SE" sz="2400" dirty="0">
              <a:latin typeface="Calibri"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4"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539552" y="44624"/>
            <a:ext cx="6832600" cy="1143000"/>
          </a:xfrm>
        </p:spPr>
        <p:txBody>
          <a:bodyPr lIns="45719" rIns="45719"/>
          <a:lstStyle/>
          <a:p>
            <a:pPr defTabSz="739775" eaLnBrk="1" hangingPunct="1">
              <a:lnSpc>
                <a:spcPct val="90000"/>
              </a:lnSpc>
              <a:defRPr/>
            </a:pPr>
            <a:r>
              <a:rPr lang="en-GB" altLang="sv-SE" sz="3600" b="1" kern="1200" dirty="0">
                <a:solidFill>
                  <a:srgbClr val="000090"/>
                </a:solidFill>
                <a:latin typeface="Arial" panose="020B0604020202020204" pitchFamily="34" charset="0"/>
                <a:ea typeface="ＭＳ Ｐゴシック" panose="020B0600070205080204" pitchFamily="34" charset="-128"/>
                <a:cs typeface="+mn-cs"/>
              </a:rPr>
              <a:t>Analyse the production</a:t>
            </a:r>
          </a:p>
        </p:txBody>
      </p:sp>
      <p:sp>
        <p:nvSpPr>
          <p:cNvPr id="17" name="textruta 16"/>
          <p:cNvSpPr txBox="1"/>
          <p:nvPr/>
        </p:nvSpPr>
        <p:spPr>
          <a:xfrm>
            <a:off x="251521" y="1625893"/>
            <a:ext cx="8424204" cy="2800767"/>
          </a:xfrm>
          <a:prstGeom prst="rect">
            <a:avLst/>
          </a:prstGeom>
          <a:solidFill>
            <a:schemeClr val="accent5"/>
          </a:solidFill>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GB" sz="3200" dirty="0">
                <a:latin typeface="+mj-lt"/>
              </a:rPr>
              <a:t>1 The flow</a:t>
            </a:r>
          </a:p>
          <a:p>
            <a:pPr>
              <a:defRPr/>
            </a:pPr>
            <a:r>
              <a:rPr lang="en-GB" sz="2800" dirty="0">
                <a:latin typeface="Arial Narrow"/>
                <a:cs typeface="Arial Narrow"/>
              </a:rPr>
              <a:t>Where does the flow of material and information get complicated and why? Often at “Handover”-situations.</a:t>
            </a:r>
          </a:p>
          <a:p>
            <a:pPr>
              <a:defRPr/>
            </a:pPr>
            <a:r>
              <a:rPr lang="en-GB" sz="3200" dirty="0">
                <a:latin typeface="+mj-lt"/>
              </a:rPr>
              <a:t>2 The lead time</a:t>
            </a:r>
          </a:p>
          <a:p>
            <a:pPr>
              <a:defRPr/>
            </a:pPr>
            <a:r>
              <a:rPr lang="en-GB" sz="2800" dirty="0">
                <a:latin typeface="Arial Narrow"/>
                <a:cs typeface="Arial Narrow"/>
              </a:rPr>
              <a:t>Where does the flow of material and information get stuck and why?</a:t>
            </a:r>
          </a:p>
        </p:txBody>
      </p:sp>
      <p:sp>
        <p:nvSpPr>
          <p:cNvPr id="7" name="textruta 6">
            <a:extLst>
              <a:ext uri="{FF2B5EF4-FFF2-40B4-BE49-F238E27FC236}">
                <a16:creationId xmlns:a16="http://schemas.microsoft.com/office/drawing/2014/main" id="{F9A9CEE8-F4A6-824C-A0DB-2035E325E366}"/>
              </a:ext>
            </a:extLst>
          </p:cNvPr>
          <p:cNvSpPr txBox="1"/>
          <p:nvPr/>
        </p:nvSpPr>
        <p:spPr>
          <a:xfrm>
            <a:off x="5075200" y="4628406"/>
            <a:ext cx="3600525" cy="1569660"/>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400" dirty="0">
                <a:latin typeface="Arial Narrow"/>
                <a:cs typeface="Arial Narrow"/>
              </a:rPr>
              <a:t>Lead Time = time from first start of a specific order until it finally is delivered and you have got the money</a:t>
            </a:r>
            <a:r>
              <a:rPr lang="en-GB" sz="2400" dirty="0">
                <a:latin typeface="+mj-lt"/>
              </a:rPr>
              <a:t> </a:t>
            </a:r>
          </a:p>
        </p:txBody>
      </p:sp>
      <p:sp>
        <p:nvSpPr>
          <p:cNvPr id="10" name="textruta 9">
            <a:extLst>
              <a:ext uri="{FF2B5EF4-FFF2-40B4-BE49-F238E27FC236}">
                <a16:creationId xmlns:a16="http://schemas.microsoft.com/office/drawing/2014/main" id="{926C926A-CD81-F04D-8C63-967E6C63DEDA}"/>
              </a:ext>
            </a:extLst>
          </p:cNvPr>
          <p:cNvSpPr txBox="1"/>
          <p:nvPr/>
        </p:nvSpPr>
        <p:spPr>
          <a:xfrm>
            <a:off x="683443" y="4798130"/>
            <a:ext cx="3600525" cy="461665"/>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400" dirty="0">
                <a:latin typeface="Arial Narrow"/>
                <a:cs typeface="Arial Narrow"/>
              </a:rPr>
              <a:t>Handover = </a:t>
            </a:r>
            <a:endParaRPr lang="en-GB" sz="2400" dirty="0">
              <a:latin typeface="+mj-lt"/>
            </a:endParaRPr>
          </a:p>
        </p:txBody>
      </p:sp>
      <p:sp>
        <p:nvSpPr>
          <p:cNvPr id="11" name="textruta 10">
            <a:extLst>
              <a:ext uri="{FF2B5EF4-FFF2-40B4-BE49-F238E27FC236}">
                <a16:creationId xmlns:a16="http://schemas.microsoft.com/office/drawing/2014/main" id="{4DE773CC-136E-B844-A282-5BBD583B9F87}"/>
              </a:ext>
            </a:extLst>
          </p:cNvPr>
          <p:cNvSpPr txBox="1"/>
          <p:nvPr/>
        </p:nvSpPr>
        <p:spPr>
          <a:xfrm>
            <a:off x="251520" y="4639776"/>
            <a:ext cx="4634365" cy="1938992"/>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GB" sz="2000" dirty="0">
                <a:latin typeface="Arial Narrow"/>
                <a:cs typeface="Arial Narrow"/>
              </a:rPr>
              <a:t>Internal “Handover” is a Suppler – Client relation. In every Handover you demand:</a:t>
            </a:r>
          </a:p>
          <a:p>
            <a:pPr marL="1165225" indent="-457200">
              <a:buFont typeface="Arial"/>
              <a:buChar char="•"/>
              <a:defRPr/>
            </a:pPr>
            <a:r>
              <a:rPr lang="en-GB" sz="2000" dirty="0">
                <a:latin typeface="Arial Narrow"/>
                <a:cs typeface="Arial Narrow"/>
              </a:rPr>
              <a:t>No faults</a:t>
            </a:r>
          </a:p>
          <a:p>
            <a:pPr marL="1165225" indent="-457200">
              <a:buFont typeface="Arial"/>
              <a:buChar char="•"/>
              <a:defRPr/>
            </a:pPr>
            <a:r>
              <a:rPr lang="en-GB" sz="2000" dirty="0">
                <a:latin typeface="Arial Narrow"/>
                <a:cs typeface="Arial Narrow"/>
              </a:rPr>
              <a:t>Agreed deliver time</a:t>
            </a:r>
          </a:p>
          <a:p>
            <a:pPr marL="1165225" indent="-457200">
              <a:buFont typeface="Arial"/>
              <a:buChar char="•"/>
              <a:defRPr/>
            </a:pPr>
            <a:r>
              <a:rPr lang="en-GB" sz="2000" dirty="0">
                <a:latin typeface="Arial Narrow"/>
                <a:cs typeface="Arial Narrow"/>
              </a:rPr>
              <a:t>Friendly service</a:t>
            </a:r>
          </a:p>
          <a:p>
            <a:pPr marL="1165225" indent="-457200">
              <a:buFont typeface="Arial"/>
              <a:buChar char="•"/>
              <a:defRPr/>
            </a:pPr>
            <a:r>
              <a:rPr lang="en-GB" sz="2000" dirty="0">
                <a:latin typeface="Arial Narrow"/>
                <a:cs typeface="Arial Narrow"/>
              </a:rPr>
              <a:t>No obstacles, inconveniences</a:t>
            </a:r>
          </a:p>
        </p:txBody>
      </p:sp>
    </p:spTree>
    <p:extLst>
      <p:ext uri="{BB962C8B-B14F-4D97-AF65-F5344CB8AC3E}">
        <p14:creationId xmlns:p14="http://schemas.microsoft.com/office/powerpoint/2010/main" val="191994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4" name="Ellips 5"/>
          <p:cNvSpPr>
            <a:spLocks noChangeArrowheads="1"/>
          </p:cNvSpPr>
          <p:nvPr/>
        </p:nvSpPr>
        <p:spPr bwMode="auto">
          <a:xfrm>
            <a:off x="6875463" y="44674"/>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684213" y="332929"/>
            <a:ext cx="6832600" cy="863823"/>
          </a:xfrm>
        </p:spPr>
        <p:txBody>
          <a:bodyPr lIns="45719" rIns="45719"/>
          <a:lstStyle/>
          <a:p>
            <a:pPr defTabSz="739775" eaLnBrk="1" hangingPunct="1">
              <a:lnSpc>
                <a:spcPct val="90000"/>
              </a:lnSpc>
              <a:defRPr/>
            </a:pPr>
            <a:r>
              <a:rPr lang="en-GB" altLang="sv-SE" sz="4000" b="1" kern="1200" dirty="0">
                <a:solidFill>
                  <a:srgbClr val="000090"/>
                </a:solidFill>
                <a:latin typeface="Arial" panose="020B0604020202020204" pitchFamily="34" charset="0"/>
                <a:ea typeface="ＭＳ Ｐゴシック" panose="020B0600070205080204" pitchFamily="34" charset="-128"/>
                <a:cs typeface="+mn-cs"/>
              </a:rPr>
              <a:t>Process map</a:t>
            </a:r>
          </a:p>
        </p:txBody>
      </p:sp>
      <p:sp>
        <p:nvSpPr>
          <p:cNvPr id="18436" name="Rektangulär 3"/>
          <p:cNvSpPr>
            <a:spLocks noChangeArrowheads="1"/>
          </p:cNvSpPr>
          <p:nvPr/>
        </p:nvSpPr>
        <p:spPr bwMode="auto">
          <a:xfrm>
            <a:off x="6245646" y="5588768"/>
            <a:ext cx="1343025" cy="576263"/>
          </a:xfrm>
          <a:prstGeom prst="wedgeRectCallout">
            <a:avLst>
              <a:gd name="adj1" fmla="val 75648"/>
              <a:gd name="adj2" fmla="val 24468"/>
            </a:avLst>
          </a:prstGeom>
          <a:solidFill>
            <a:schemeClr val="accent1"/>
          </a:solidFill>
          <a:ln w="9525">
            <a:solidFill>
              <a:schemeClr val="tx1"/>
            </a:solidFill>
            <a:round/>
            <a:headEnd/>
            <a:tailEnd/>
          </a:ln>
        </p:spPr>
        <p:txBody>
          <a:bodyPr/>
          <a:lstStyle/>
          <a:p>
            <a:pPr eaLnBrk="0" hangingPunct="0"/>
            <a:r>
              <a:rPr lang="en-GB" sz="2400" b="1" dirty="0"/>
              <a:t>Invoicing</a:t>
            </a:r>
          </a:p>
        </p:txBody>
      </p:sp>
      <p:sp>
        <p:nvSpPr>
          <p:cNvPr id="18437" name="Rektangulär 3"/>
          <p:cNvSpPr>
            <a:spLocks noChangeArrowheads="1"/>
          </p:cNvSpPr>
          <p:nvPr/>
        </p:nvSpPr>
        <p:spPr bwMode="auto">
          <a:xfrm>
            <a:off x="5212407" y="4796680"/>
            <a:ext cx="1539875" cy="576262"/>
          </a:xfrm>
          <a:prstGeom prst="wedgeRectCallout">
            <a:avLst>
              <a:gd name="adj1" fmla="val 37162"/>
              <a:gd name="adj2" fmla="val 90606"/>
            </a:avLst>
          </a:prstGeom>
          <a:solidFill>
            <a:schemeClr val="accent1"/>
          </a:solidFill>
          <a:ln w="9525">
            <a:solidFill>
              <a:schemeClr val="tx1"/>
            </a:solidFill>
            <a:round/>
            <a:headEnd/>
            <a:tailEnd/>
          </a:ln>
        </p:spPr>
        <p:txBody>
          <a:bodyPr/>
          <a:lstStyle/>
          <a:p>
            <a:pPr eaLnBrk="0" hangingPunct="0"/>
            <a:r>
              <a:rPr lang="en-GB" sz="2400" b="1"/>
              <a:t>Delivering</a:t>
            </a:r>
          </a:p>
        </p:txBody>
      </p:sp>
      <p:sp>
        <p:nvSpPr>
          <p:cNvPr id="18438" name="Rektangulär 3"/>
          <p:cNvSpPr>
            <a:spLocks noChangeArrowheads="1"/>
          </p:cNvSpPr>
          <p:nvPr/>
        </p:nvSpPr>
        <p:spPr bwMode="auto">
          <a:xfrm>
            <a:off x="3952490" y="3998331"/>
            <a:ext cx="1592995" cy="576263"/>
          </a:xfrm>
          <a:prstGeom prst="wedgeRectCallout">
            <a:avLst>
              <a:gd name="adj1" fmla="val 42245"/>
              <a:gd name="adj2" fmla="val 88769"/>
            </a:avLst>
          </a:prstGeom>
          <a:solidFill>
            <a:schemeClr val="accent1"/>
          </a:solidFill>
          <a:ln w="9525">
            <a:solidFill>
              <a:schemeClr val="tx1"/>
            </a:solidFill>
            <a:round/>
            <a:headEnd/>
            <a:tailEnd/>
          </a:ln>
        </p:spPr>
        <p:txBody>
          <a:bodyPr/>
          <a:lstStyle/>
          <a:p>
            <a:pPr eaLnBrk="0" hangingPunct="0"/>
            <a:r>
              <a:rPr lang="en-GB" sz="2400" b="1" dirty="0"/>
              <a:t>Controlling</a:t>
            </a:r>
          </a:p>
        </p:txBody>
      </p:sp>
      <p:sp>
        <p:nvSpPr>
          <p:cNvPr id="18439" name="Rektangulär 3"/>
          <p:cNvSpPr>
            <a:spLocks noChangeArrowheads="1"/>
          </p:cNvSpPr>
          <p:nvPr/>
        </p:nvSpPr>
        <p:spPr bwMode="auto">
          <a:xfrm>
            <a:off x="2411760" y="3284512"/>
            <a:ext cx="2232025" cy="574675"/>
          </a:xfrm>
          <a:prstGeom prst="wedgeRectCallout">
            <a:avLst>
              <a:gd name="adj1" fmla="val 35977"/>
              <a:gd name="adj2" fmla="val 85097"/>
            </a:avLst>
          </a:prstGeom>
          <a:solidFill>
            <a:schemeClr val="accent1"/>
          </a:solidFill>
          <a:ln w="9525">
            <a:solidFill>
              <a:schemeClr val="tx1"/>
            </a:solidFill>
            <a:round/>
            <a:headEnd/>
            <a:tailEnd/>
          </a:ln>
        </p:spPr>
        <p:txBody>
          <a:bodyPr/>
          <a:lstStyle/>
          <a:p>
            <a:pPr eaLnBrk="0" hangingPunct="0"/>
            <a:r>
              <a:rPr lang="en-GB" sz="2400" b="1" dirty="0"/>
              <a:t>Manufacturing</a:t>
            </a:r>
          </a:p>
        </p:txBody>
      </p:sp>
      <p:sp>
        <p:nvSpPr>
          <p:cNvPr id="18441" name="Rektangulär 3"/>
          <p:cNvSpPr>
            <a:spLocks noChangeArrowheads="1"/>
          </p:cNvSpPr>
          <p:nvPr/>
        </p:nvSpPr>
        <p:spPr bwMode="auto">
          <a:xfrm>
            <a:off x="1031875" y="2530003"/>
            <a:ext cx="1595438" cy="574675"/>
          </a:xfrm>
          <a:prstGeom prst="wedgeRectCallout">
            <a:avLst>
              <a:gd name="adj1" fmla="val 53134"/>
              <a:gd name="adj2" fmla="val 85097"/>
            </a:avLst>
          </a:prstGeom>
          <a:solidFill>
            <a:schemeClr val="accent1"/>
          </a:solidFill>
          <a:ln w="9525">
            <a:solidFill>
              <a:schemeClr val="tx1"/>
            </a:solidFill>
            <a:round/>
            <a:headEnd/>
            <a:tailEnd/>
          </a:ln>
        </p:spPr>
        <p:txBody>
          <a:bodyPr/>
          <a:lstStyle/>
          <a:p>
            <a:pPr eaLnBrk="0" hangingPunct="0"/>
            <a:r>
              <a:rPr lang="en-GB" sz="2400" b="1" dirty="0"/>
              <a:t>Purchasing</a:t>
            </a:r>
          </a:p>
        </p:txBody>
      </p:sp>
      <p:sp>
        <p:nvSpPr>
          <p:cNvPr id="18442" name="Rektangulär 3"/>
          <p:cNvSpPr>
            <a:spLocks noChangeArrowheads="1"/>
          </p:cNvSpPr>
          <p:nvPr/>
        </p:nvSpPr>
        <p:spPr bwMode="auto">
          <a:xfrm>
            <a:off x="395288" y="1772766"/>
            <a:ext cx="1066800" cy="576262"/>
          </a:xfrm>
          <a:prstGeom prst="wedgeRectCallout">
            <a:avLst>
              <a:gd name="adj1" fmla="val 49861"/>
              <a:gd name="adj2" fmla="val 88769"/>
            </a:avLst>
          </a:prstGeom>
          <a:solidFill>
            <a:schemeClr val="accent1"/>
          </a:solidFill>
          <a:ln w="9525">
            <a:solidFill>
              <a:schemeClr val="tx1"/>
            </a:solidFill>
            <a:round/>
            <a:headEnd/>
            <a:tailEnd/>
          </a:ln>
        </p:spPr>
        <p:txBody>
          <a:bodyPr/>
          <a:lstStyle/>
          <a:p>
            <a:pPr eaLnBrk="0" hangingPunct="0"/>
            <a:r>
              <a:rPr lang="en-GB" sz="2400" b="1"/>
              <a:t>Selling</a:t>
            </a:r>
          </a:p>
        </p:txBody>
      </p:sp>
      <p:sp>
        <p:nvSpPr>
          <p:cNvPr id="17" name="Rektangulär 3"/>
          <p:cNvSpPr>
            <a:spLocks noChangeArrowheads="1"/>
          </p:cNvSpPr>
          <p:nvPr/>
        </p:nvSpPr>
        <p:spPr bwMode="auto">
          <a:xfrm>
            <a:off x="4409442" y="1628527"/>
            <a:ext cx="3672408" cy="1066924"/>
          </a:xfrm>
          <a:prstGeom prst="wedgeRectCallout">
            <a:avLst>
              <a:gd name="adj1" fmla="val -21492"/>
              <a:gd name="adj2" fmla="val 81986"/>
            </a:avLst>
          </a:prstGeom>
          <a:solidFill>
            <a:srgbClr val="FFFF00"/>
          </a:solidFill>
          <a:ln w="9525">
            <a:solidFill>
              <a:schemeClr val="tx1"/>
            </a:solidFill>
            <a:round/>
            <a:headEnd/>
            <a:tailEnd/>
          </a:ln>
        </p:spPr>
        <p:txBody>
          <a:bodyPr/>
          <a:lstStyle/>
          <a:p>
            <a:pPr algn="ctr" eaLnBrk="0" hangingPunct="0"/>
            <a:r>
              <a:rPr lang="en-GB" sz="2400" b="1" dirty="0"/>
              <a:t>Direct support activities</a:t>
            </a:r>
          </a:p>
          <a:p>
            <a:pPr algn="ctr" eaLnBrk="0" hangingPunct="0"/>
            <a:r>
              <a:rPr lang="en-GB" sz="2000" dirty="0"/>
              <a:t>(logistics, storing, testing, designing, marketing ...</a:t>
            </a:r>
            <a:r>
              <a:rPr lang="sv-SE" sz="2000" dirty="0"/>
              <a:t>)</a:t>
            </a:r>
            <a:endParaRPr lang="en-GB" sz="2000" dirty="0"/>
          </a:p>
        </p:txBody>
      </p:sp>
      <p:sp>
        <p:nvSpPr>
          <p:cNvPr id="2" name="textruta 1"/>
          <p:cNvSpPr txBox="1"/>
          <p:nvPr/>
        </p:nvSpPr>
        <p:spPr>
          <a:xfrm>
            <a:off x="1504244" y="1030050"/>
            <a:ext cx="5444244" cy="369332"/>
          </a:xfrm>
          <a:prstGeom prst="rect">
            <a:avLst/>
          </a:prstGeom>
          <a:noFill/>
        </p:spPr>
        <p:txBody>
          <a:bodyPr wrap="none" rtlCol="0">
            <a:spAutoFit/>
          </a:bodyPr>
          <a:lstStyle/>
          <a:p>
            <a:r>
              <a:rPr lang="en-GB" sz="1600" b="1" dirty="0"/>
              <a:t>Map of the </a:t>
            </a:r>
            <a:r>
              <a:rPr lang="en-GB" sz="1800" b="1" dirty="0">
                <a:solidFill>
                  <a:srgbClr val="FF0000"/>
                </a:solidFill>
              </a:rPr>
              <a:t>activities </a:t>
            </a:r>
            <a:r>
              <a:rPr lang="en-GB" sz="1800" b="1" dirty="0"/>
              <a:t>needed to carry through the production</a:t>
            </a:r>
            <a:endParaRPr lang="en-GB" sz="1600" dirty="0"/>
          </a:p>
        </p:txBody>
      </p:sp>
      <p:sp>
        <p:nvSpPr>
          <p:cNvPr id="3" name="textruta 2"/>
          <p:cNvSpPr txBox="1"/>
          <p:nvPr/>
        </p:nvSpPr>
        <p:spPr>
          <a:xfrm>
            <a:off x="1187624" y="4574594"/>
            <a:ext cx="1608508" cy="523220"/>
          </a:xfrm>
          <a:prstGeom prst="rect">
            <a:avLst/>
          </a:prstGeom>
          <a:noFill/>
        </p:spPr>
        <p:txBody>
          <a:bodyPr wrap="none" rtlCol="0">
            <a:spAutoFit/>
          </a:bodyPr>
          <a:lstStyle/>
          <a:p>
            <a:r>
              <a:rPr lang="en-GB" sz="2800"/>
              <a:t>Handovers</a:t>
            </a:r>
          </a:p>
        </p:txBody>
      </p:sp>
      <p:sp>
        <p:nvSpPr>
          <p:cNvPr id="30" name="textruta 29"/>
          <p:cNvSpPr txBox="1"/>
          <p:nvPr/>
        </p:nvSpPr>
        <p:spPr>
          <a:xfrm>
            <a:off x="3310135" y="5877272"/>
            <a:ext cx="1477889" cy="523220"/>
          </a:xfrm>
          <a:prstGeom prst="rect">
            <a:avLst/>
          </a:prstGeom>
          <a:noFill/>
        </p:spPr>
        <p:txBody>
          <a:bodyPr wrap="none" rtlCol="0">
            <a:spAutoFit/>
          </a:bodyPr>
          <a:lstStyle/>
          <a:p>
            <a:r>
              <a:rPr lang="en-GB" sz="2800" dirty="0"/>
              <a:t>Lead time</a:t>
            </a:r>
          </a:p>
        </p:txBody>
      </p:sp>
      <p:cxnSp>
        <p:nvCxnSpPr>
          <p:cNvPr id="20" name="Rak pil 19"/>
          <p:cNvCxnSpPr/>
          <p:nvPr/>
        </p:nvCxnSpPr>
        <p:spPr bwMode="auto">
          <a:xfrm>
            <a:off x="684213" y="6381328"/>
            <a:ext cx="6984131" cy="0"/>
          </a:xfrm>
          <a:prstGeom prst="straightConnector1">
            <a:avLst/>
          </a:prstGeom>
          <a:solidFill>
            <a:schemeClr val="accent1"/>
          </a:solidFill>
          <a:ln w="28575" cap="flat" cmpd="sng" algn="ctr">
            <a:solidFill>
              <a:schemeClr val="tx1"/>
            </a:solidFill>
            <a:prstDash val="solid"/>
            <a:round/>
            <a:headEnd type="arrow"/>
            <a:tailEnd type="arrow"/>
          </a:ln>
          <a:effectLst/>
        </p:spPr>
      </p:cxnSp>
      <p:sp>
        <p:nvSpPr>
          <p:cNvPr id="4" name="Ellips 3"/>
          <p:cNvSpPr/>
          <p:nvPr/>
        </p:nvSpPr>
        <p:spPr bwMode="auto">
          <a:xfrm>
            <a:off x="2771800" y="4725144"/>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
        <p:nvSpPr>
          <p:cNvPr id="22" name="Ellips 21"/>
          <p:cNvSpPr/>
          <p:nvPr/>
        </p:nvSpPr>
        <p:spPr bwMode="auto">
          <a:xfrm>
            <a:off x="1331640" y="2420416"/>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
        <p:nvSpPr>
          <p:cNvPr id="23" name="Ellips 22"/>
          <p:cNvSpPr/>
          <p:nvPr/>
        </p:nvSpPr>
        <p:spPr bwMode="auto">
          <a:xfrm>
            <a:off x="2483297" y="3189316"/>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
        <p:nvSpPr>
          <p:cNvPr id="25" name="Ellips 24"/>
          <p:cNvSpPr/>
          <p:nvPr/>
        </p:nvSpPr>
        <p:spPr bwMode="auto">
          <a:xfrm>
            <a:off x="4211960" y="3932402"/>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
        <p:nvSpPr>
          <p:cNvPr id="26" name="Ellips 25"/>
          <p:cNvSpPr/>
          <p:nvPr/>
        </p:nvSpPr>
        <p:spPr bwMode="auto">
          <a:xfrm>
            <a:off x="5292080" y="4631241"/>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
        <p:nvSpPr>
          <p:cNvPr id="27" name="Ellips 26"/>
          <p:cNvSpPr/>
          <p:nvPr/>
        </p:nvSpPr>
        <p:spPr bwMode="auto">
          <a:xfrm>
            <a:off x="6516216" y="5457580"/>
            <a:ext cx="144016" cy="216496"/>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700" b="0" i="0" u="none" strike="noStrike" cap="none" normalizeH="0" baseline="0">
              <a:ln>
                <a:noFill/>
              </a:ln>
              <a:solidFill>
                <a:schemeClr val="tx1"/>
              </a:solidFill>
              <a:effectLst/>
              <a:latin typeface="Arial Narrow" pitchFamily="-28" charset="0"/>
            </a:endParaRPr>
          </a:p>
        </p:txBody>
      </p:sp>
    </p:spTree>
    <p:extLst>
      <p:ext uri="{BB962C8B-B14F-4D97-AF65-F5344CB8AC3E}">
        <p14:creationId xmlns:p14="http://schemas.microsoft.com/office/powerpoint/2010/main" val="298734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5496" y="2802454"/>
            <a:ext cx="5339907" cy="3839521"/>
          </a:xfrm>
          <a:prstGeom prst="rect">
            <a:avLst/>
          </a:prstGeom>
          <a:ln>
            <a:solidFill>
              <a:srgbClr val="FFFFFF"/>
            </a:solidFill>
          </a:ln>
        </p:spPr>
      </p:pic>
      <p:pic>
        <p:nvPicPr>
          <p:cNvPr id="2" name="Bildobjekt 1"/>
          <p:cNvPicPr>
            <a:picLocks/>
          </p:cNvPicPr>
          <p:nvPr/>
        </p:nvPicPr>
        <p:blipFill>
          <a:blip r:embed="rId4" cstate="email">
            <a:extLst>
              <a:ext uri="{28A0092B-C50C-407E-A947-70E740481C1C}">
                <a14:useLocalDpi xmlns:a14="http://schemas.microsoft.com/office/drawing/2010/main"/>
              </a:ext>
            </a:extLst>
          </a:blip>
          <a:stretch>
            <a:fillRect/>
          </a:stretch>
        </p:blipFill>
        <p:spPr>
          <a:xfrm>
            <a:off x="5472504" y="2802454"/>
            <a:ext cx="3636000" cy="2880000"/>
          </a:xfrm>
          <a:prstGeom prst="rect">
            <a:avLst/>
          </a:prstGeom>
        </p:spPr>
      </p:pic>
      <p:pic>
        <p:nvPicPr>
          <p:cNvPr id="20482" name="Bildobjekt 6"/>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684213" y="188913"/>
            <a:ext cx="6832600" cy="1143000"/>
          </a:xfrm>
        </p:spPr>
        <p:txBody>
          <a:bodyPr lIns="45719" rIns="45719"/>
          <a:lstStyle/>
          <a:p>
            <a:pPr defTabSz="739775" eaLnBrk="1" hangingPunct="1">
              <a:lnSpc>
                <a:spcPct val="90000"/>
              </a:lnSpc>
              <a:defRPr/>
            </a:pPr>
            <a:r>
              <a:rPr lang="en-GB" altLang="sv-SE" sz="4000" b="1" kern="1200" dirty="0">
                <a:solidFill>
                  <a:srgbClr val="000090"/>
                </a:solidFill>
                <a:latin typeface="Arial" panose="020B0604020202020204" pitchFamily="34" charset="0"/>
                <a:ea typeface="ＭＳ Ｐゴシック" panose="020B0600070205080204" pitchFamily="34" charset="-128"/>
                <a:cs typeface="+mn-cs"/>
              </a:rPr>
              <a:t>Process mapping</a:t>
            </a:r>
          </a:p>
        </p:txBody>
      </p:sp>
      <p:sp>
        <p:nvSpPr>
          <p:cNvPr id="20485" name="Rektangulär 3"/>
          <p:cNvSpPr>
            <a:spLocks noChangeArrowheads="1"/>
          </p:cNvSpPr>
          <p:nvPr/>
        </p:nvSpPr>
        <p:spPr bwMode="auto">
          <a:xfrm>
            <a:off x="5568073" y="5787379"/>
            <a:ext cx="3468423" cy="854596"/>
          </a:xfrm>
          <a:prstGeom prst="wedgeRectCallout">
            <a:avLst>
              <a:gd name="adj1" fmla="val 19328"/>
              <a:gd name="adj2" fmla="val -110871"/>
            </a:avLst>
          </a:prstGeom>
          <a:solidFill>
            <a:srgbClr val="CCFFCC"/>
          </a:solidFill>
          <a:ln w="9525">
            <a:solidFill>
              <a:schemeClr val="tx1"/>
            </a:solidFill>
            <a:round/>
            <a:headEnd/>
            <a:tailEnd/>
          </a:ln>
        </p:spPr>
        <p:txBody>
          <a:bodyPr/>
          <a:lstStyle/>
          <a:p>
            <a:pPr algn="ctr" eaLnBrk="0" hangingPunct="0"/>
            <a:r>
              <a:rPr lang="en-GB" sz="2400" b="1" dirty="0"/>
              <a:t>Redraw it to make it more clear and understandable</a:t>
            </a:r>
          </a:p>
        </p:txBody>
      </p:sp>
      <p:sp>
        <p:nvSpPr>
          <p:cNvPr id="16" name="textruta 15"/>
          <p:cNvSpPr txBox="1"/>
          <p:nvPr/>
        </p:nvSpPr>
        <p:spPr>
          <a:xfrm>
            <a:off x="35496" y="1461106"/>
            <a:ext cx="9073008" cy="10772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GB" sz="2400" dirty="0">
                <a:latin typeface="+mj-lt"/>
              </a:rPr>
              <a:t>1 Make a simple flow chart of the direct activities</a:t>
            </a:r>
            <a:br>
              <a:rPr lang="en-GB" sz="2400" dirty="0">
                <a:latin typeface="+mj-lt"/>
              </a:rPr>
            </a:br>
            <a:r>
              <a:rPr lang="en-GB" sz="2000" dirty="0">
                <a:latin typeface="Arial"/>
                <a:cs typeface="Arial"/>
              </a:rPr>
              <a:t>Follow the way of material of an order through all the production processes. Start at the customer and go back to the order-giving and supplier.</a:t>
            </a:r>
            <a:endParaRPr lang="en-GB" sz="24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3"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684213" y="188913"/>
            <a:ext cx="6832600" cy="1143000"/>
          </a:xfrm>
        </p:spPr>
        <p:txBody>
          <a:bodyPr lIns="45719" rIns="45719"/>
          <a:lstStyle/>
          <a:p>
            <a:pPr defTabSz="739775" eaLnBrk="1" hangingPunct="1">
              <a:lnSpc>
                <a:spcPct val="90000"/>
              </a:lnSpc>
              <a:defRPr/>
            </a:pPr>
            <a:r>
              <a:rPr lang="en-GB" altLang="sv-SE" sz="4000" b="1" kern="1200" dirty="0">
                <a:solidFill>
                  <a:srgbClr val="000090"/>
                </a:solidFill>
                <a:latin typeface="Arial" panose="020B0604020202020204" pitchFamily="34" charset="0"/>
                <a:ea typeface="ＭＳ Ｐゴシック" panose="020B0600070205080204" pitchFamily="34" charset="-128"/>
                <a:cs typeface="+mn-cs"/>
              </a:rPr>
              <a:t>Process mapping</a:t>
            </a:r>
          </a:p>
        </p:txBody>
      </p:sp>
      <p:sp>
        <p:nvSpPr>
          <p:cNvPr id="16" name="textruta 15"/>
          <p:cNvSpPr txBox="1"/>
          <p:nvPr/>
        </p:nvSpPr>
        <p:spPr>
          <a:xfrm>
            <a:off x="1043608" y="1331913"/>
            <a:ext cx="6552728" cy="83099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400" dirty="0">
                <a:latin typeface="+mj-lt"/>
              </a:rPr>
              <a:t>2 For the information flow it is easer to draw it as a circle.</a:t>
            </a:r>
          </a:p>
        </p:txBody>
      </p:sp>
      <p:pic>
        <p:nvPicPr>
          <p:cNvPr id="9" name="Bildobjekt 8" descr="spagetti och cirkel överlämningar.pdf">
            <a:extLst>
              <a:ext uri="{FF2B5EF4-FFF2-40B4-BE49-F238E27FC236}">
                <a16:creationId xmlns:a16="http://schemas.microsoft.com/office/drawing/2014/main" id="{3DA60831-6283-FE41-B2D7-E0BDF30B533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5400000">
            <a:off x="2688483" y="1831681"/>
            <a:ext cx="3767032" cy="5053497"/>
          </a:xfrm>
          <a:prstGeom prst="rect">
            <a:avLst/>
          </a:prstGeom>
        </p:spPr>
      </p:pic>
      <p:pic>
        <p:nvPicPr>
          <p:cNvPr id="3" name="Bildobjekt 2" descr="Informationsflöde engelska.jp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763688" y="2441687"/>
            <a:ext cx="5616624" cy="4212468"/>
          </a:xfrm>
          <a:prstGeom prst="rect">
            <a:avLst/>
          </a:prstGeom>
        </p:spPr>
      </p:pic>
    </p:spTree>
    <p:extLst>
      <p:ext uri="{BB962C8B-B14F-4D97-AF65-F5344CB8AC3E}">
        <p14:creationId xmlns:p14="http://schemas.microsoft.com/office/powerpoint/2010/main" val="1608420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4"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9457" name="Rubrik 1"/>
          <p:cNvSpPr>
            <a:spLocks noGrp="1" noChangeArrowheads="1"/>
          </p:cNvSpPr>
          <p:nvPr>
            <p:ph type="title"/>
          </p:nvPr>
        </p:nvSpPr>
        <p:spPr>
          <a:xfrm>
            <a:off x="539552" y="44624"/>
            <a:ext cx="6832600" cy="1143000"/>
          </a:xfrm>
        </p:spPr>
        <p:txBody>
          <a:bodyPr lIns="45719" rIns="45719"/>
          <a:lstStyle/>
          <a:p>
            <a:pPr defTabSz="739775" eaLnBrk="1" hangingPunct="1">
              <a:lnSpc>
                <a:spcPct val="90000"/>
              </a:lnSpc>
              <a:defRPr/>
            </a:pPr>
            <a:r>
              <a:rPr lang="en-GB" altLang="sv-SE" sz="3600" b="1" kern="1200" dirty="0">
                <a:solidFill>
                  <a:srgbClr val="000090"/>
                </a:solidFill>
                <a:latin typeface="Arial" panose="020B0604020202020204" pitchFamily="34" charset="0"/>
                <a:ea typeface="ＭＳ Ｐゴシック" panose="020B0600070205080204" pitchFamily="34" charset="-128"/>
                <a:cs typeface="+mn-cs"/>
              </a:rPr>
              <a:t>Analyse the Handovers</a:t>
            </a:r>
          </a:p>
        </p:txBody>
      </p:sp>
      <p:sp>
        <p:nvSpPr>
          <p:cNvPr id="17" name="textruta 16"/>
          <p:cNvSpPr txBox="1"/>
          <p:nvPr/>
        </p:nvSpPr>
        <p:spPr>
          <a:xfrm>
            <a:off x="683443" y="1412503"/>
            <a:ext cx="7488957" cy="1877437"/>
          </a:xfrm>
          <a:prstGeom prst="rect">
            <a:avLst/>
          </a:prstGeom>
          <a:solidFill>
            <a:schemeClr val="accent5"/>
          </a:solidFill>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GB" sz="3200" dirty="0">
                <a:latin typeface="+mj-lt"/>
              </a:rPr>
              <a:t>Handover situations</a:t>
            </a:r>
          </a:p>
          <a:p>
            <a:pPr marL="457200" indent="-457200">
              <a:buFont typeface="Arial"/>
              <a:buChar char="•"/>
              <a:defRPr/>
            </a:pPr>
            <a:r>
              <a:rPr lang="en-GB" sz="2800" dirty="0">
                <a:latin typeface="Arial Narrow"/>
                <a:cs typeface="Arial Narrow"/>
              </a:rPr>
              <a:t>Where is the flow complicated?</a:t>
            </a:r>
          </a:p>
          <a:p>
            <a:pPr marL="457200" indent="-457200">
              <a:buFont typeface="Arial"/>
              <a:buChar char="•"/>
              <a:defRPr/>
            </a:pPr>
            <a:r>
              <a:rPr lang="en-GB" sz="2800" dirty="0">
                <a:latin typeface="Arial Narrow"/>
                <a:cs typeface="Arial Narrow"/>
              </a:rPr>
              <a:t>Where does delays mostly occur?</a:t>
            </a:r>
          </a:p>
          <a:p>
            <a:pPr marL="457200" indent="-457200">
              <a:buFont typeface="Arial"/>
              <a:buChar char="•"/>
              <a:defRPr/>
            </a:pPr>
            <a:r>
              <a:rPr lang="en-GB" sz="2800" dirty="0">
                <a:latin typeface="Arial Narrow"/>
                <a:cs typeface="Arial Narrow"/>
              </a:rPr>
              <a:t>Where does most mistakes occur?</a:t>
            </a:r>
          </a:p>
        </p:txBody>
      </p:sp>
      <p:sp>
        <p:nvSpPr>
          <p:cNvPr id="8" name="textruta 7"/>
          <p:cNvSpPr txBox="1"/>
          <p:nvPr/>
        </p:nvSpPr>
        <p:spPr>
          <a:xfrm>
            <a:off x="703981" y="3645024"/>
            <a:ext cx="7468419" cy="2677656"/>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800" dirty="0">
                <a:latin typeface="Arial Narrow"/>
                <a:cs typeface="Arial Narrow"/>
              </a:rPr>
              <a:t>Internal “Handing over” is a “Suppler – Client” relation.</a:t>
            </a:r>
          </a:p>
          <a:p>
            <a:pPr>
              <a:defRPr/>
            </a:pPr>
            <a:r>
              <a:rPr lang="en-GB" sz="2800" dirty="0">
                <a:latin typeface="Arial Narrow"/>
                <a:cs typeface="Arial Narrow"/>
              </a:rPr>
              <a:t>The same “Customer needs” as externally applies!</a:t>
            </a:r>
          </a:p>
          <a:p>
            <a:pPr marL="1165225" indent="-457200">
              <a:buFont typeface="Arial"/>
              <a:buChar char="•"/>
              <a:defRPr/>
            </a:pPr>
            <a:r>
              <a:rPr lang="en-GB" sz="2800" dirty="0">
                <a:latin typeface="Arial Narrow"/>
                <a:cs typeface="Arial Narrow"/>
              </a:rPr>
              <a:t>No faults</a:t>
            </a:r>
          </a:p>
          <a:p>
            <a:pPr marL="1165225" indent="-457200">
              <a:buFont typeface="Arial"/>
              <a:buChar char="•"/>
              <a:defRPr/>
            </a:pPr>
            <a:r>
              <a:rPr lang="en-GB" sz="2800" dirty="0">
                <a:latin typeface="Arial Narrow"/>
                <a:cs typeface="Arial Narrow"/>
              </a:rPr>
              <a:t>Agreed deliver time</a:t>
            </a:r>
          </a:p>
          <a:p>
            <a:pPr marL="1165225" indent="-457200">
              <a:buFont typeface="Arial"/>
              <a:buChar char="•"/>
              <a:defRPr/>
            </a:pPr>
            <a:r>
              <a:rPr lang="en-GB" sz="2800" dirty="0">
                <a:latin typeface="Arial Narrow"/>
                <a:cs typeface="Arial Narrow"/>
              </a:rPr>
              <a:t>Friendly service</a:t>
            </a:r>
          </a:p>
          <a:p>
            <a:pPr marL="1165225" indent="-457200">
              <a:buFont typeface="Arial"/>
              <a:buChar char="•"/>
              <a:defRPr/>
            </a:pPr>
            <a:r>
              <a:rPr lang="en-GB" sz="2800" dirty="0">
                <a:latin typeface="Arial Narrow"/>
                <a:cs typeface="Arial Narrow"/>
              </a:rPr>
              <a:t>No obstacles, inconveniences</a:t>
            </a:r>
          </a:p>
        </p:txBody>
      </p:sp>
    </p:spTree>
    <p:extLst>
      <p:ext uri="{BB962C8B-B14F-4D97-AF65-F5344CB8AC3E}">
        <p14:creationId xmlns:p14="http://schemas.microsoft.com/office/powerpoint/2010/main" val="375347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Bildobjekt 6"/>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1065213" cy="1354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4"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
        <p:nvSpPr>
          <p:cNvPr id="17" name="textruta 16"/>
          <p:cNvSpPr txBox="1"/>
          <p:nvPr/>
        </p:nvSpPr>
        <p:spPr>
          <a:xfrm>
            <a:off x="683443" y="1556792"/>
            <a:ext cx="7488957" cy="2739211"/>
          </a:xfrm>
          <a:prstGeom prst="rect">
            <a:avLst/>
          </a:prstGeom>
          <a:solidFill>
            <a:schemeClr val="accent5"/>
          </a:solidFill>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en-GB" sz="3200" dirty="0">
                <a:latin typeface="+mj-lt"/>
              </a:rPr>
              <a:t>Lead time</a:t>
            </a:r>
          </a:p>
          <a:p>
            <a:pPr marL="457200" indent="-457200">
              <a:buFont typeface="Arial"/>
              <a:buChar char="•"/>
              <a:defRPr/>
            </a:pPr>
            <a:r>
              <a:rPr lang="en-GB" sz="2800" dirty="0">
                <a:latin typeface="Arial Narrow"/>
                <a:cs typeface="Arial Narrow"/>
              </a:rPr>
              <a:t>How long is the typical Lead Times? </a:t>
            </a:r>
          </a:p>
          <a:p>
            <a:pPr marL="457200" indent="-457200">
              <a:buFont typeface="Arial"/>
              <a:buChar char="•"/>
              <a:defRPr/>
            </a:pPr>
            <a:r>
              <a:rPr lang="en-GB" sz="2800" dirty="0">
                <a:latin typeface="Arial Narrow"/>
                <a:cs typeface="Arial Narrow"/>
              </a:rPr>
              <a:t>Where does the flow stop up? Queues?</a:t>
            </a:r>
          </a:p>
          <a:p>
            <a:pPr marL="457200" indent="-457200">
              <a:buFont typeface="Arial"/>
              <a:buChar char="•"/>
              <a:defRPr/>
            </a:pPr>
            <a:r>
              <a:rPr lang="en-GB" sz="2800" dirty="0">
                <a:latin typeface="Arial Narrow"/>
                <a:cs typeface="Arial Narrow"/>
              </a:rPr>
              <a:t>Which is the bottleneck? Give it more recourses!</a:t>
            </a:r>
          </a:p>
          <a:p>
            <a:pPr marL="457200" indent="-457200">
              <a:buFont typeface="Arial"/>
              <a:buChar char="•"/>
              <a:defRPr/>
            </a:pPr>
            <a:r>
              <a:rPr lang="en-GB" sz="2800" dirty="0">
                <a:latin typeface="Arial Narrow"/>
                <a:cs typeface="Arial Narrow"/>
              </a:rPr>
              <a:t>Are all activities or “handing overs” actually needed?</a:t>
            </a:r>
          </a:p>
          <a:p>
            <a:pPr marL="457200" indent="-457200">
              <a:buFont typeface="Arial"/>
              <a:buChar char="•"/>
              <a:defRPr/>
            </a:pPr>
            <a:r>
              <a:rPr lang="en-GB" sz="2800" dirty="0">
                <a:latin typeface="Arial Narrow"/>
                <a:cs typeface="Arial Narrow"/>
              </a:rPr>
              <a:t>Which are the most vulnerable activities? Backup?</a:t>
            </a:r>
          </a:p>
        </p:txBody>
      </p:sp>
      <p:sp>
        <p:nvSpPr>
          <p:cNvPr id="20" name="textruta 19"/>
          <p:cNvSpPr txBox="1"/>
          <p:nvPr/>
        </p:nvSpPr>
        <p:spPr>
          <a:xfrm>
            <a:off x="5075200" y="5085184"/>
            <a:ext cx="3600525" cy="1200328"/>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400" b="1" dirty="0">
                <a:latin typeface="Arial Narrow"/>
                <a:cs typeface="Arial Narrow"/>
              </a:rPr>
              <a:t>Bottleneck </a:t>
            </a:r>
            <a:r>
              <a:rPr lang="en-GB" sz="2400" dirty="0">
                <a:latin typeface="Arial Narrow"/>
                <a:cs typeface="Arial Narrow"/>
              </a:rPr>
              <a:t>= activity in the flow where a queue of jobs are waiting to be performed</a:t>
            </a:r>
            <a:endParaRPr lang="en-GB" sz="2400" dirty="0">
              <a:latin typeface="+mj-lt"/>
            </a:endParaRPr>
          </a:p>
        </p:txBody>
      </p:sp>
      <p:sp>
        <p:nvSpPr>
          <p:cNvPr id="9" name="Rubrik 1"/>
          <p:cNvSpPr>
            <a:spLocks noGrp="1" noChangeArrowheads="1"/>
          </p:cNvSpPr>
          <p:nvPr>
            <p:ph type="title"/>
          </p:nvPr>
        </p:nvSpPr>
        <p:spPr>
          <a:xfrm>
            <a:off x="539552" y="44624"/>
            <a:ext cx="6832600" cy="1143000"/>
          </a:xfrm>
        </p:spPr>
        <p:txBody>
          <a:bodyPr lIns="45719" rIns="45719"/>
          <a:lstStyle/>
          <a:p>
            <a:pPr defTabSz="739775" eaLnBrk="1" hangingPunct="1">
              <a:lnSpc>
                <a:spcPct val="90000"/>
              </a:lnSpc>
              <a:defRPr/>
            </a:pPr>
            <a:r>
              <a:rPr lang="en-GB" altLang="sv-SE" sz="3600" b="1" kern="1200" dirty="0">
                <a:solidFill>
                  <a:srgbClr val="000090"/>
                </a:solidFill>
                <a:latin typeface="Arial" panose="020B0604020202020204" pitchFamily="34" charset="0"/>
                <a:ea typeface="ＭＳ Ｐゴシック" panose="020B0600070205080204" pitchFamily="34" charset="-128"/>
                <a:cs typeface="+mn-cs"/>
              </a:rPr>
              <a:t>Analyse the Lead times</a:t>
            </a:r>
          </a:p>
        </p:txBody>
      </p:sp>
      <p:sp>
        <p:nvSpPr>
          <p:cNvPr id="8" name="textruta 7">
            <a:extLst>
              <a:ext uri="{FF2B5EF4-FFF2-40B4-BE49-F238E27FC236}">
                <a16:creationId xmlns:a16="http://schemas.microsoft.com/office/drawing/2014/main" id="{BED3E8CC-335C-8E47-AEF1-EA7F51D7FD7D}"/>
              </a:ext>
            </a:extLst>
          </p:cNvPr>
          <p:cNvSpPr txBox="1"/>
          <p:nvPr/>
        </p:nvSpPr>
        <p:spPr>
          <a:xfrm>
            <a:off x="1080893" y="4523636"/>
            <a:ext cx="3600525" cy="1200328"/>
          </a:xfrm>
          <a:prstGeom prst="rect">
            <a:avLst/>
          </a:prstGeom>
          <a:solidFill>
            <a:srgbClr val="FFE8C7"/>
          </a:solid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GB" sz="2400" b="1" dirty="0">
                <a:latin typeface="Arial Narrow"/>
                <a:cs typeface="Arial Narrow"/>
              </a:rPr>
              <a:t>Lead Time </a:t>
            </a:r>
            <a:r>
              <a:rPr lang="en-GB" sz="2400" dirty="0">
                <a:latin typeface="Arial Narrow"/>
                <a:cs typeface="Arial Narrow"/>
              </a:rPr>
              <a:t>= time from first start of a specific order until it finally is delivered. </a:t>
            </a:r>
            <a:endParaRPr lang="en-GB" sz="2400" dirty="0">
              <a:latin typeface="+mj-lt"/>
            </a:endParaRPr>
          </a:p>
        </p:txBody>
      </p:sp>
    </p:spTree>
    <p:extLst>
      <p:ext uri="{BB962C8B-B14F-4D97-AF65-F5344CB8AC3E}">
        <p14:creationId xmlns:p14="http://schemas.microsoft.com/office/powerpoint/2010/main" val="1039483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ubrik 1"/>
          <p:cNvSpPr>
            <a:spLocks noGrp="1"/>
          </p:cNvSpPr>
          <p:nvPr>
            <p:ph type="title"/>
          </p:nvPr>
        </p:nvSpPr>
        <p:spPr>
          <a:xfrm>
            <a:off x="1187450" y="215900"/>
            <a:ext cx="5673725" cy="1143000"/>
          </a:xfrm>
          <a:solidFill>
            <a:srgbClr val="FFFFFF"/>
          </a:solidFill>
        </p:spPr>
        <p:txBody>
          <a:bodyPr/>
          <a:lstStyle/>
          <a:p>
            <a:r>
              <a:rPr lang="en-GB" b="1">
                <a:solidFill>
                  <a:srgbClr val="000000"/>
                </a:solidFill>
                <a:latin typeface="Arial" charset="0"/>
                <a:cs typeface="Arial" charset="0"/>
              </a:rPr>
              <a:t>Coaching questions</a:t>
            </a:r>
          </a:p>
        </p:txBody>
      </p:sp>
      <p:sp>
        <p:nvSpPr>
          <p:cNvPr id="24578" name="Platshållare för innehåll 2"/>
          <p:cNvSpPr>
            <a:spLocks noGrp="1"/>
          </p:cNvSpPr>
          <p:nvPr>
            <p:ph idx="1"/>
          </p:nvPr>
        </p:nvSpPr>
        <p:spPr>
          <a:xfrm>
            <a:off x="323529" y="1894706"/>
            <a:ext cx="8641084" cy="4270598"/>
          </a:xfrm>
          <a:solidFill>
            <a:schemeClr val="accent5">
              <a:lumMod val="75000"/>
            </a:schemeClr>
          </a:solidFill>
        </p:spPr>
        <p:txBody>
          <a:bodyPr/>
          <a:lstStyle/>
          <a:p>
            <a:pPr>
              <a:defRPr/>
            </a:pPr>
            <a:r>
              <a:rPr lang="en-GB" dirty="0">
                <a:solidFill>
                  <a:schemeClr val="tx1"/>
                </a:solidFill>
                <a:latin typeface="Arial" charset="0"/>
                <a:cs typeface="Arial" charset="0"/>
              </a:rPr>
              <a:t>How well do you know your production?</a:t>
            </a:r>
          </a:p>
          <a:p>
            <a:pPr>
              <a:defRPr/>
            </a:pPr>
            <a:r>
              <a:rPr lang="en-GB" dirty="0">
                <a:solidFill>
                  <a:schemeClr val="tx1"/>
                </a:solidFill>
                <a:latin typeface="Arial" charset="0"/>
                <a:cs typeface="Arial" charset="0"/>
              </a:rPr>
              <a:t>Who can I involve doing a mapping of the production?</a:t>
            </a:r>
          </a:p>
          <a:p>
            <a:pPr>
              <a:defRPr/>
            </a:pPr>
            <a:r>
              <a:rPr lang="en-GB" dirty="0">
                <a:solidFill>
                  <a:schemeClr val="tx1"/>
                </a:solidFill>
                <a:latin typeface="Arial" charset="0"/>
                <a:cs typeface="Arial" charset="0"/>
              </a:rPr>
              <a:t>How will you follow up the </a:t>
            </a:r>
            <a:r>
              <a:rPr lang="en-GB" i="1" dirty="0">
                <a:solidFill>
                  <a:schemeClr val="tx1"/>
                </a:solidFill>
                <a:latin typeface="Arial" charset="0"/>
                <a:cs typeface="Arial" charset="0"/>
              </a:rPr>
              <a:t>Lead Time </a:t>
            </a:r>
            <a:r>
              <a:rPr lang="en-GB" dirty="0">
                <a:solidFill>
                  <a:schemeClr val="tx1"/>
                </a:solidFill>
                <a:latin typeface="Arial" charset="0"/>
                <a:cs typeface="Arial" charset="0"/>
              </a:rPr>
              <a:t>of a typical product/service</a:t>
            </a:r>
            <a:r>
              <a:rPr lang="en-GB" i="1" dirty="0">
                <a:solidFill>
                  <a:schemeClr val="tx1"/>
                </a:solidFill>
                <a:latin typeface="Arial" charset="0"/>
                <a:cs typeface="Arial" charset="0"/>
              </a:rPr>
              <a:t>?</a:t>
            </a:r>
            <a:r>
              <a:rPr lang="en-GB" dirty="0">
                <a:solidFill>
                  <a:schemeClr val="tx1"/>
                </a:solidFill>
                <a:latin typeface="Arial" charset="0"/>
                <a:cs typeface="Arial" charset="0"/>
              </a:rPr>
              <a:t> </a:t>
            </a:r>
          </a:p>
        </p:txBody>
      </p:sp>
      <p:sp>
        <p:nvSpPr>
          <p:cNvPr id="26627" name="Ellips 5"/>
          <p:cNvSpPr>
            <a:spLocks noChangeArrowheads="1"/>
          </p:cNvSpPr>
          <p:nvPr/>
        </p:nvSpPr>
        <p:spPr bwMode="auto">
          <a:xfrm>
            <a:off x="6875463" y="188913"/>
            <a:ext cx="2089150" cy="1008062"/>
          </a:xfrm>
          <a:prstGeom prst="ellipse">
            <a:avLst/>
          </a:prstGeom>
          <a:solidFill>
            <a:srgbClr val="ABFF6A"/>
          </a:solidFill>
          <a:ln w="9525">
            <a:solidFill>
              <a:schemeClr val="tx1"/>
            </a:solidFill>
            <a:round/>
            <a:headEnd/>
            <a:tailEnd/>
          </a:ln>
        </p:spPr>
        <p:txBody>
          <a:bodyPr anchor="ctr"/>
          <a:lstStyle/>
          <a:p>
            <a:pPr algn="ctr" eaLnBrk="0" hangingPunct="0"/>
            <a:r>
              <a:rPr lang="en-US" sz="1800" b="1"/>
              <a:t>Production development</a:t>
            </a:r>
            <a:endParaRPr lang="en-US" sz="1600" b="1"/>
          </a:p>
        </p:txBody>
      </p:sp>
    </p:spTree>
  </p:cSld>
  <p:clrMapOvr>
    <a:masterClrMapping/>
  </p:clrMapOvr>
  <p:transition spd="slow"/>
</p:sld>
</file>

<file path=ppt/theme/theme1.xml><?xml version="1.0" encoding="utf-8"?>
<a:theme xmlns:a="http://schemas.openxmlformats.org/drawingml/2006/main" name="Assistmall">
  <a:themeElements>
    <a:clrScheme name="">
      <a:dk1>
        <a:srgbClr val="000000"/>
      </a:dk1>
      <a:lt1>
        <a:srgbClr val="FFFFFF"/>
      </a:lt1>
      <a:dk2>
        <a:srgbClr val="000000"/>
      </a:dk2>
      <a:lt2>
        <a:srgbClr val="FFFFFF"/>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m presentation">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700" b="0" i="0" u="none" strike="noStrike" cap="none" normalizeH="0" baseline="0">
            <a:ln>
              <a:noFill/>
            </a:ln>
            <a:solidFill>
              <a:schemeClr val="tx1"/>
            </a:solidFill>
            <a:effectLst/>
            <a:latin typeface="Arial Narrow" pitchFamily="-2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700" b="0" i="0" u="none" strike="noStrike" cap="none" normalizeH="0" baseline="0">
            <a:ln>
              <a:noFill/>
            </a:ln>
            <a:solidFill>
              <a:schemeClr val="tx1"/>
            </a:solidFill>
            <a:effectLst/>
            <a:latin typeface="Arial Narrow" pitchFamily="-28" charset="0"/>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Assistmall.potx</Template>
  <TotalTime>42804</TotalTime>
  <Words>1589</Words>
  <Application>Microsoft Macintosh PowerPoint</Application>
  <PresentationFormat>Bildspel på skärmen (4:3)</PresentationFormat>
  <Paragraphs>106</Paragraphs>
  <Slides>9</Slides>
  <Notes>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9</vt:i4>
      </vt:variant>
    </vt:vector>
  </HeadingPairs>
  <TitlesOfParts>
    <vt:vector size="15" baseType="lpstr">
      <vt:lpstr>Arial</vt:lpstr>
      <vt:lpstr>Arial Black</vt:lpstr>
      <vt:lpstr>Arial Narrow</vt:lpstr>
      <vt:lpstr>Calibri</vt:lpstr>
      <vt:lpstr>Times</vt:lpstr>
      <vt:lpstr>Assistmall</vt:lpstr>
      <vt:lpstr>PowerPoint-presentation</vt:lpstr>
      <vt:lpstr>A chain of activities</vt:lpstr>
      <vt:lpstr>Analyse the production</vt:lpstr>
      <vt:lpstr>Process map</vt:lpstr>
      <vt:lpstr>Process mapping</vt:lpstr>
      <vt:lpstr>Process mapping</vt:lpstr>
      <vt:lpstr>Analyse the Handovers</vt:lpstr>
      <vt:lpstr>Analyse the Lead times</vt:lpstr>
      <vt:lpstr>Coaching questions</vt:lpstr>
    </vt:vector>
  </TitlesOfParts>
  <Company>Assist.nu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Incubator Бизнес Инкубатор</dc:title>
  <dc:creator>Torgny Veibäck</dc:creator>
  <cp:lastModifiedBy>Torgny Veiback</cp:lastModifiedBy>
  <cp:revision>453</cp:revision>
  <cp:lastPrinted>2018-11-05T16:34:00Z</cp:lastPrinted>
  <dcterms:created xsi:type="dcterms:W3CDTF">2010-02-11T05:08:31Z</dcterms:created>
  <dcterms:modified xsi:type="dcterms:W3CDTF">2024-04-19T19:49:20Z</dcterms:modified>
</cp:coreProperties>
</file>